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14" r:id="rId2"/>
    <p:sldMasterId id="2147483734" r:id="rId3"/>
  </p:sldMasterIdLst>
  <p:notesMasterIdLst>
    <p:notesMasterId r:id="rId23"/>
  </p:notesMasterIdLst>
  <p:sldIdLst>
    <p:sldId id="260" r:id="rId4"/>
    <p:sldId id="423" r:id="rId5"/>
    <p:sldId id="389" r:id="rId6"/>
    <p:sldId id="391" r:id="rId7"/>
    <p:sldId id="396" r:id="rId8"/>
    <p:sldId id="397" r:id="rId9"/>
    <p:sldId id="399" r:id="rId10"/>
    <p:sldId id="400" r:id="rId11"/>
    <p:sldId id="401" r:id="rId12"/>
    <p:sldId id="402" r:id="rId13"/>
    <p:sldId id="403" r:id="rId14"/>
    <p:sldId id="407" r:id="rId15"/>
    <p:sldId id="408" r:id="rId16"/>
    <p:sldId id="410" r:id="rId17"/>
    <p:sldId id="412" r:id="rId18"/>
    <p:sldId id="409" r:id="rId19"/>
    <p:sldId id="411" r:id="rId20"/>
    <p:sldId id="413" r:id="rId21"/>
    <p:sldId id="41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7D9"/>
    <a:srgbClr val="00CC00"/>
    <a:srgbClr val="323F4E"/>
    <a:srgbClr val="0066B3"/>
    <a:srgbClr val="1B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368" y="324"/>
      </p:cViewPr>
      <p:guideLst>
        <p:guide orient="horz" pos="389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2F872-371D-491D-9A37-4442D1607C16}" type="datetimeFigureOut">
              <a:rPr lang="en-US" smtClean="0"/>
              <a:t>6/23/2013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08A57-F6AD-495A-8B05-E13551020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 flipV="1">
            <a:off x="1820488" y="2972533"/>
            <a:ext cx="7333456" cy="977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3951734"/>
            <a:ext cx="7046846" cy="2046089"/>
          </a:xfrm>
        </p:spPr>
        <p:txBody>
          <a:bodyPr>
            <a:noAutofit/>
          </a:bodyPr>
          <a:lstStyle>
            <a:lvl1pPr algn="l">
              <a:defRPr sz="36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3428999"/>
            <a:ext cx="7056786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 userDrawn="1"/>
        </p:nvSpPr>
        <p:spPr>
          <a:xfrm rot="10800000">
            <a:off x="-7" y="-2"/>
            <a:ext cx="1820491" cy="1983558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hteck 26"/>
          <p:cNvSpPr/>
          <p:nvPr userDrawn="1"/>
        </p:nvSpPr>
        <p:spPr>
          <a:xfrm>
            <a:off x="1818315" y="0"/>
            <a:ext cx="732351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-8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9795" y="1844824"/>
            <a:ext cx="8237005" cy="428133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hteck 6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hteck 18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7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hteck 18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2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hteck 14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99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 userDrawn="1"/>
        </p:nvSpPr>
        <p:spPr>
          <a:xfrm rot="10800000">
            <a:off x="-7" y="-2"/>
            <a:ext cx="1820491" cy="1983558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2972533"/>
            <a:ext cx="7046846" cy="2544699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5517232"/>
            <a:ext cx="7056785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19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1820487" y="-5796"/>
            <a:ext cx="732351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 userDrawn="1"/>
        </p:nvSpPr>
        <p:spPr>
          <a:xfrm>
            <a:off x="1820488" y="6741368"/>
            <a:ext cx="7323504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 userDrawn="1"/>
        </p:nvSpPr>
        <p:spPr>
          <a:xfrm>
            <a:off x="-6" y="0"/>
            <a:ext cx="1820493" cy="1108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02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116632"/>
            <a:ext cx="9153952" cy="53488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92138" y="4453717"/>
            <a:ext cx="8358187" cy="204608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600" b="1">
                <a:latin typeface="News Gothic MT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592138" y="3930982"/>
            <a:ext cx="8358188" cy="50986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News Gothic MT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7" name="Rechteck 26"/>
          <p:cNvSpPr/>
          <p:nvPr userDrawn="1"/>
        </p:nvSpPr>
        <p:spPr>
          <a:xfrm>
            <a:off x="-9" y="0"/>
            <a:ext cx="9141836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-8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8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116632"/>
            <a:ext cx="9153952" cy="53488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3324" y="3946239"/>
            <a:ext cx="8368589" cy="204608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600" b="1">
                <a:latin typeface="+mj-lt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583324" y="5997780"/>
            <a:ext cx="8368589" cy="50986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27" name="Rechteck 26"/>
          <p:cNvSpPr/>
          <p:nvPr userDrawn="1"/>
        </p:nvSpPr>
        <p:spPr>
          <a:xfrm>
            <a:off x="-9" y="0"/>
            <a:ext cx="9141836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-8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7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/>
          <p:cNvSpPr txBox="1">
            <a:spLocks noChangeArrowheads="1"/>
          </p:cNvSpPr>
          <p:nvPr userDrawn="1"/>
        </p:nvSpPr>
        <p:spPr bwMode="auto">
          <a:xfrm>
            <a:off x="250825" y="1637414"/>
            <a:ext cx="8699500" cy="4528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Textmasterformate durch Klicken bearbeiten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Zweite Ebene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Dritte Ebene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Vierte Ebene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ws Gothic MT"/>
                <a:ea typeface="+mn-ea"/>
                <a:cs typeface="+mn-cs"/>
              </a:rPr>
              <a:t>Fünfte Ebene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445093"/>
            <a:ext cx="1654175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 userDrawn="1"/>
        </p:nvSpPr>
        <p:spPr>
          <a:xfrm>
            <a:off x="1511660" y="6518655"/>
            <a:ext cx="6120680" cy="261610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de-DE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University</a:t>
            </a:r>
            <a:r>
              <a:rPr lang="de-DE" sz="105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 of Bonn - Institute of Computer Science III -  Computer Vision Group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Arial" pitchFamily="34" charset="0"/>
            </a:endParaRPr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198438" y="6452047"/>
            <a:ext cx="1162529" cy="365125"/>
          </a:xfrm>
        </p:spPr>
        <p:txBody>
          <a:bodyPr/>
          <a:lstStyle>
            <a:lvl1pPr>
              <a:defRPr>
                <a:latin typeface="News Gothic MT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740501" y="6441414"/>
            <a:ext cx="1209823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250825" y="231495"/>
            <a:ext cx="6564645" cy="93566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rgbClr val="0031B5"/>
                </a:solidFill>
                <a:latin typeface="+mj-lt"/>
              </a:defRPr>
            </a:lvl1pPr>
          </a:lstStyle>
          <a:p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1B5"/>
                </a:solidFill>
                <a:effectLst/>
                <a:uLnTx/>
                <a:uFillTx/>
                <a:latin typeface="News Gothic MT"/>
                <a:ea typeface="+mj-ea"/>
                <a:cs typeface="+mj-cs"/>
              </a:rPr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8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600200"/>
            <a:ext cx="42449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3037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445093"/>
            <a:ext cx="1654175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hteck 27"/>
          <p:cNvSpPr/>
          <p:nvPr userDrawn="1"/>
        </p:nvSpPr>
        <p:spPr>
          <a:xfrm>
            <a:off x="1511660" y="6518655"/>
            <a:ext cx="6120680" cy="261610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de-DE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University</a:t>
            </a:r>
            <a:r>
              <a:rPr lang="de-DE" sz="105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 of Bonn - Institute of Computer Science III -  Computer Vision Group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Arial" pitchFamily="34" charset="0"/>
            </a:endParaRPr>
          </a:p>
        </p:txBody>
      </p:sp>
      <p:sp>
        <p:nvSpPr>
          <p:cNvPr id="29" name="Datumsplatzhalter 3"/>
          <p:cNvSpPr>
            <a:spLocks noGrp="1"/>
          </p:cNvSpPr>
          <p:nvPr>
            <p:ph type="dt" sz="half" idx="10"/>
          </p:nvPr>
        </p:nvSpPr>
        <p:spPr>
          <a:xfrm>
            <a:off x="252413" y="6452047"/>
            <a:ext cx="1108554" cy="365125"/>
          </a:xfrm>
        </p:spPr>
        <p:txBody>
          <a:bodyPr/>
          <a:lstStyle>
            <a:lvl1pPr>
              <a:defRPr>
                <a:latin typeface="News Gothic MT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30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740501" y="6441414"/>
            <a:ext cx="1209823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itel 1"/>
          <p:cNvSpPr>
            <a:spLocks noGrp="1"/>
          </p:cNvSpPr>
          <p:nvPr>
            <p:ph type="title"/>
          </p:nvPr>
        </p:nvSpPr>
        <p:spPr>
          <a:xfrm>
            <a:off x="250825" y="231495"/>
            <a:ext cx="6564645" cy="93566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rgbClr val="0031B5"/>
                </a:solidFill>
                <a:latin typeface="+mj-lt"/>
              </a:defRPr>
            </a:lvl1pPr>
          </a:lstStyle>
          <a:p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1B5"/>
                </a:solidFill>
                <a:effectLst/>
                <a:uLnTx/>
                <a:uFillTx/>
                <a:latin typeface="News Gothic MT"/>
                <a:ea typeface="+mj-ea"/>
                <a:cs typeface="+mj-cs"/>
              </a:rPr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0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445093"/>
            <a:ext cx="1654175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hteck 22"/>
          <p:cNvSpPr/>
          <p:nvPr userDrawn="1"/>
        </p:nvSpPr>
        <p:spPr>
          <a:xfrm>
            <a:off x="1511660" y="6518655"/>
            <a:ext cx="6120680" cy="261610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de-DE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University</a:t>
            </a:r>
            <a:r>
              <a:rPr lang="de-DE" sz="105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/>
                <a:cs typeface="Arial" pitchFamily="34" charset="0"/>
              </a:rPr>
              <a:t> of Bonn - Institute of Computer Science III -  Computer Vision Group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News Gothic MT"/>
              <a:cs typeface="Arial" pitchFamily="34" charset="0"/>
            </a:endParaRPr>
          </a:p>
        </p:txBody>
      </p:sp>
      <p:sp>
        <p:nvSpPr>
          <p:cNvPr id="24" name="Datumsplatzhalter 3"/>
          <p:cNvSpPr>
            <a:spLocks noGrp="1"/>
          </p:cNvSpPr>
          <p:nvPr>
            <p:ph type="dt" sz="half" idx="10"/>
          </p:nvPr>
        </p:nvSpPr>
        <p:spPr>
          <a:xfrm>
            <a:off x="252413" y="6452047"/>
            <a:ext cx="1108554" cy="365125"/>
          </a:xfrm>
        </p:spPr>
        <p:txBody>
          <a:bodyPr/>
          <a:lstStyle>
            <a:lvl1pPr>
              <a:defRPr>
                <a:latin typeface="News Gothic MT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25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740501" y="6441414"/>
            <a:ext cx="1209823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250825" y="231495"/>
            <a:ext cx="6564645" cy="93566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000" b="1">
                <a:solidFill>
                  <a:srgbClr val="0031B5"/>
                </a:solidFill>
                <a:latin typeface="+mj-lt"/>
              </a:defRPr>
            </a:lvl1pPr>
          </a:lstStyle>
          <a:p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1B5"/>
                </a:solidFill>
                <a:effectLst/>
                <a:uLnTx/>
                <a:uFillTx/>
                <a:latin typeface="News Gothic MT"/>
                <a:ea typeface="+mj-ea"/>
                <a:cs typeface="+mj-cs"/>
              </a:rPr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 flipV="1">
            <a:off x="1820488" y="2972532"/>
            <a:ext cx="7333456" cy="2544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2972533"/>
            <a:ext cx="7046846" cy="2544699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5517232"/>
            <a:ext cx="7056785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 userDrawn="1"/>
        </p:nvSpPr>
        <p:spPr>
          <a:xfrm rot="10800000">
            <a:off x="-7" y="-2"/>
            <a:ext cx="1820491" cy="1983558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1818315" y="0"/>
            <a:ext cx="732351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 userDrawn="1"/>
        </p:nvSpPr>
        <p:spPr>
          <a:xfrm>
            <a:off x="-8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7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2934701"/>
            <a:ext cx="9153952" cy="5348865"/>
          </a:xfrm>
          <a:prstGeom prst="rect">
            <a:avLst/>
          </a:prstGeom>
        </p:spPr>
      </p:pic>
      <p:sp>
        <p:nvSpPr>
          <p:cNvPr id="27" name="Rechteck 26"/>
          <p:cNvSpPr/>
          <p:nvPr userDrawn="1"/>
        </p:nvSpPr>
        <p:spPr>
          <a:xfrm>
            <a:off x="-9" y="0"/>
            <a:ext cx="9141836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-8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50825" y="232661"/>
            <a:ext cx="6564645" cy="93566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3600" b="1">
                <a:solidFill>
                  <a:srgbClr val="0031B5"/>
                </a:solidFill>
                <a:latin typeface="+mj-lt"/>
              </a:defRPr>
            </a:lvl1pPr>
          </a:lstStyle>
          <a:p>
            <a:r>
              <a:rPr kumimoji="0" lang="de-DE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1B5"/>
                </a:solidFill>
                <a:effectLst/>
                <a:uLnTx/>
                <a:uFillTx/>
                <a:latin typeface="News Gothic MT"/>
                <a:ea typeface="+mj-ea"/>
                <a:cs typeface="+mj-cs"/>
              </a:rPr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43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9795" y="1844824"/>
            <a:ext cx="8237005" cy="4281339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hteck 6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8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hteck 18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1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hteck 18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6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626" y="274638"/>
            <a:ext cx="6732748" cy="11430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6381328"/>
            <a:ext cx="914400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 userDrawn="1"/>
        </p:nvSpPr>
        <p:spPr>
          <a:xfrm>
            <a:off x="1511660" y="6433591"/>
            <a:ext cx="6120680" cy="276999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Perceiving Systems Department at the Max Planck Institute for Intelligent Systems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87708EE6-DDD6-484C-97E9-895752C2C315}" type="datetimeFigureOut">
              <a:rPr lang="en-US" smtClean="0"/>
              <a:pPr/>
              <a:t>6/23/2013</a:t>
            </a:fld>
            <a:endParaRPr lang="en-US" dirty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DB133CD-A06D-4787-B859-0D6218A7FBE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hteck 14"/>
          <p:cNvSpPr/>
          <p:nvPr userDrawn="1"/>
        </p:nvSpPr>
        <p:spPr>
          <a:xfrm rot="10800000">
            <a:off x="0" y="0"/>
            <a:ext cx="899592" cy="83671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16" y="88693"/>
            <a:ext cx="824156" cy="659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hteck 16"/>
          <p:cNvSpPr/>
          <p:nvPr userDrawn="1"/>
        </p:nvSpPr>
        <p:spPr>
          <a:xfrm>
            <a:off x="899592" y="0"/>
            <a:ext cx="8244408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 userDrawn="1"/>
        </p:nvSpPr>
        <p:spPr>
          <a:xfrm>
            <a:off x="0" y="6741368"/>
            <a:ext cx="914399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93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 flipV="1">
            <a:off x="1820488" y="2972532"/>
            <a:ext cx="7333456" cy="2544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 userDrawn="1"/>
        </p:nvSpPr>
        <p:spPr>
          <a:xfrm rot="10800000">
            <a:off x="-5" y="-2"/>
            <a:ext cx="1820491" cy="6858002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2972533"/>
            <a:ext cx="7046846" cy="2544699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20" name="Rechteck 19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5517232"/>
            <a:ext cx="7056785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pic>
        <p:nvPicPr>
          <p:cNvPr id="19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hteck 14"/>
          <p:cNvSpPr/>
          <p:nvPr userDrawn="1"/>
        </p:nvSpPr>
        <p:spPr>
          <a:xfrm>
            <a:off x="-1" y="-5796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/>
          <p:cNvSpPr/>
          <p:nvPr userDrawn="1"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 flipV="1">
            <a:off x="1820488" y="2972533"/>
            <a:ext cx="7333456" cy="9779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3951734"/>
            <a:ext cx="7046846" cy="2046089"/>
          </a:xfrm>
        </p:spPr>
        <p:txBody>
          <a:bodyPr>
            <a:noAutofit/>
          </a:bodyPr>
          <a:lstStyle>
            <a:lvl1pPr algn="l">
              <a:defRPr sz="36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3428999"/>
            <a:ext cx="7056786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 userDrawn="1"/>
        </p:nvSpPr>
        <p:spPr>
          <a:xfrm rot="10800000">
            <a:off x="-7" y="-2"/>
            <a:ext cx="1820491" cy="1983558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hteck 26"/>
          <p:cNvSpPr/>
          <p:nvPr userDrawn="1"/>
        </p:nvSpPr>
        <p:spPr>
          <a:xfrm>
            <a:off x="1820487" y="-5796"/>
            <a:ext cx="732351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1820488" y="6741368"/>
            <a:ext cx="7323504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 userDrawn="1"/>
        </p:nvSpPr>
        <p:spPr>
          <a:xfrm>
            <a:off x="-6" y="0"/>
            <a:ext cx="1820493" cy="1108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01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 flipV="1">
            <a:off x="1820488" y="2972532"/>
            <a:ext cx="7333456" cy="2544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979712" y="2972533"/>
            <a:ext cx="7046846" cy="2544699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>
                    <a:lumMod val="1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1979712" y="5517232"/>
            <a:ext cx="7056785" cy="50986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16" name="Rechteck 15"/>
          <p:cNvSpPr/>
          <p:nvPr userDrawn="1"/>
        </p:nvSpPr>
        <p:spPr>
          <a:xfrm>
            <a:off x="1820488" y="1983557"/>
            <a:ext cx="7323512" cy="988977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/>
          <p:cNvSpPr/>
          <p:nvPr userDrawn="1"/>
        </p:nvSpPr>
        <p:spPr>
          <a:xfrm rot="10800000">
            <a:off x="-7" y="-2"/>
            <a:ext cx="1820491" cy="1983558"/>
          </a:xfrm>
          <a:prstGeom prst="rect">
            <a:avLst/>
          </a:prstGeom>
          <a:solidFill>
            <a:srgbClr val="32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/>
          <p:cNvSpPr/>
          <p:nvPr userDrawn="1"/>
        </p:nvSpPr>
        <p:spPr>
          <a:xfrm>
            <a:off x="1979712" y="2079982"/>
            <a:ext cx="7056786" cy="892552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95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Perceiving Systems Department </a:t>
            </a:r>
            <a:b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Max Planck Institute for Intelligent Systems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26" y="497127"/>
            <a:ext cx="1236627" cy="9893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3" b="12069"/>
          <a:stretch/>
        </p:blipFill>
        <p:spPr bwMode="auto">
          <a:xfrm>
            <a:off x="1820488" y="110836"/>
            <a:ext cx="7323511" cy="187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8" r="8039"/>
          <a:stretch/>
        </p:blipFill>
        <p:spPr bwMode="auto">
          <a:xfrm>
            <a:off x="-6" y="1983556"/>
            <a:ext cx="1820494" cy="475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hteck 26"/>
          <p:cNvSpPr/>
          <p:nvPr userDrawn="1"/>
        </p:nvSpPr>
        <p:spPr>
          <a:xfrm>
            <a:off x="1820487" y="-5796"/>
            <a:ext cx="7323512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/>
          <p:cNvSpPr/>
          <p:nvPr userDrawn="1"/>
        </p:nvSpPr>
        <p:spPr>
          <a:xfrm>
            <a:off x="1820488" y="6741368"/>
            <a:ext cx="7323504" cy="116632"/>
          </a:xfrm>
          <a:prstGeom prst="rect">
            <a:avLst/>
          </a:prstGeom>
          <a:solidFill>
            <a:srgbClr val="323F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/>
          <p:cNvSpPr/>
          <p:nvPr userDrawn="1"/>
        </p:nvSpPr>
        <p:spPr>
          <a:xfrm>
            <a:off x="-6" y="0"/>
            <a:ext cx="1820493" cy="1108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21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0127-527B-4F17-AC31-2F4CF7C36093}" type="datetimeFigureOut">
              <a:rPr lang="en-US" smtClean="0"/>
              <a:t>6/23/2013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1D7-6EC1-4ABC-AFAC-8FD22EEFD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06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CE11-06DA-4146-906B-8CCC0676AA61}" type="datetimeFigureOut">
              <a:rPr lang="en-US" smtClean="0"/>
              <a:t>6/23/2013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53A3A-1A89-4510-BFC9-DF9F79F03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5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98438" y="1600200"/>
            <a:ext cx="8750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8438" y="6356350"/>
            <a:ext cx="2392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0127-527B-4F17-AC31-2F4CF7C36093}" type="datetimeFigureOut">
              <a:rPr lang="en-US" smtClean="0"/>
              <a:t>6/23/2013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3955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631D7-6EC1-4ABC-AFAC-8FD22EEFDE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4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Action Recognition </a:t>
            </a:r>
            <a:endParaRPr lang="en-US" sz="48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Juergen</a:t>
            </a:r>
            <a:r>
              <a:rPr lang="en-US" dirty="0" smtClean="0"/>
              <a:t> Gall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Histogram </a:t>
            </a:r>
            <a:r>
              <a:rPr lang="en-US" sz="3600" dirty="0"/>
              <a:t>of </a:t>
            </a:r>
            <a:r>
              <a:rPr lang="en-US" sz="3600" dirty="0" smtClean="0"/>
              <a:t>4D Surface </a:t>
            </a:r>
            <a:r>
              <a:rPr lang="en-US" sz="3600" dirty="0" err="1"/>
              <a:t>N</a:t>
            </a:r>
            <a:r>
              <a:rPr lang="en-US" sz="3600" dirty="0" err="1" smtClean="0"/>
              <a:t>ormals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Surface </a:t>
            </a:r>
            <a:r>
              <a:rPr lang="en-US" sz="2400" dirty="0" err="1" smtClean="0"/>
              <a:t>normals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Quantization according to “projectors”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: </a:t>
            </a:r>
          </a:p>
          <a:p>
            <a:r>
              <a:rPr lang="en-US" sz="2400" dirty="0" smtClean="0"/>
              <a:t>Add additional discriminative “projectors”</a:t>
            </a:r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0629" y="5904429"/>
            <a:ext cx="891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O. </a:t>
            </a:r>
            <a:r>
              <a:rPr lang="en-US" dirty="0" err="1" smtClean="0">
                <a:solidFill>
                  <a:srgbClr val="7DA7D9"/>
                </a:solidFill>
              </a:rPr>
              <a:t>Oreifej</a:t>
            </a:r>
            <a:r>
              <a:rPr lang="en-US" dirty="0" smtClean="0">
                <a:solidFill>
                  <a:srgbClr val="7DA7D9"/>
                </a:solidFill>
              </a:rPr>
              <a:t> and L. </a:t>
            </a:r>
            <a:r>
              <a:rPr lang="en-US" dirty="0" err="1" smtClean="0">
                <a:solidFill>
                  <a:srgbClr val="7DA7D9"/>
                </a:solidFill>
              </a:rPr>
              <a:t>Zicheng</a:t>
            </a:r>
            <a:r>
              <a:rPr lang="en-US" dirty="0" smtClean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Hon4d: Histogram of oriented </a:t>
            </a:r>
            <a:r>
              <a:rPr lang="en-US" b="1" dirty="0" smtClean="0">
                <a:solidFill>
                  <a:srgbClr val="7DA7D9"/>
                </a:solidFill>
              </a:rPr>
              <a:t>4d </a:t>
            </a:r>
            <a:r>
              <a:rPr lang="en-US" b="1" dirty="0" err="1" smtClean="0">
                <a:solidFill>
                  <a:srgbClr val="7DA7D9"/>
                </a:solidFill>
              </a:rPr>
              <a:t>normals</a:t>
            </a:r>
            <a:r>
              <a:rPr lang="en-US" b="1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for </a:t>
            </a:r>
            <a:r>
              <a:rPr lang="en-US" b="1" dirty="0" smtClean="0">
                <a:solidFill>
                  <a:srgbClr val="7DA7D9"/>
                </a:solidFill>
              </a:rPr>
              <a:t>activity recognition </a:t>
            </a:r>
            <a:r>
              <a:rPr lang="en-US" b="1" dirty="0">
                <a:solidFill>
                  <a:srgbClr val="7DA7D9"/>
                </a:solidFill>
              </a:rPr>
              <a:t>from depth </a:t>
            </a:r>
            <a:r>
              <a:rPr lang="en-US" b="1" dirty="0" smtClean="0">
                <a:solidFill>
                  <a:srgbClr val="7DA7D9"/>
                </a:solidFill>
              </a:rPr>
              <a:t>sequences. </a:t>
            </a:r>
            <a:r>
              <a:rPr lang="en-US" dirty="0" smtClean="0">
                <a:solidFill>
                  <a:srgbClr val="7DA7D9"/>
                </a:solidFill>
              </a:rPr>
              <a:t>CVPR </a:t>
            </a:r>
            <a:r>
              <a:rPr lang="en-US" dirty="0">
                <a:solidFill>
                  <a:srgbClr val="7DA7D9"/>
                </a:solidFill>
              </a:rPr>
              <a:t>2013 available at http://www.cs.ucf.edu/~</a:t>
            </a:r>
            <a:r>
              <a:rPr lang="en-US" dirty="0" smtClean="0">
                <a:solidFill>
                  <a:srgbClr val="7DA7D9"/>
                </a:solidFill>
              </a:rPr>
              <a:t>oreifej/HON4D.html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6829"/>
            <a:ext cx="9144000" cy="27202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52" y="1844675"/>
            <a:ext cx="26289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299" y="2302000"/>
            <a:ext cx="22574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10763" y="4784651"/>
            <a:ext cx="2955851" cy="89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0825" y="4710223"/>
            <a:ext cx="3459938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and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4D local </a:t>
            </a:r>
            <a:r>
              <a:rPr lang="en-US" sz="2400" dirty="0" err="1" smtClean="0"/>
              <a:t>spatio</a:t>
            </a:r>
            <a:r>
              <a:rPr lang="en-US" sz="2400" dirty="0" smtClean="0"/>
              <a:t>-temporal features (RGB+D)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Fine-Grained Kitchen Activity </a:t>
            </a:r>
            <a:r>
              <a:rPr lang="en-US" sz="2400" dirty="0" smtClean="0"/>
              <a:t>Recognition</a:t>
            </a:r>
          </a:p>
          <a:p>
            <a:endParaRPr lang="en-US" sz="2400" dirty="0"/>
          </a:p>
          <a:p>
            <a:r>
              <a:rPr lang="en-US" sz="2400" dirty="0" smtClean="0"/>
              <a:t>Datasets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04037" y="2351568"/>
            <a:ext cx="8644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H. Zhang and L. Parker.</a:t>
            </a:r>
            <a:r>
              <a:rPr lang="en-US" b="1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4-dimensional local </a:t>
            </a:r>
            <a:r>
              <a:rPr lang="en-US" b="1" dirty="0" err="1">
                <a:solidFill>
                  <a:srgbClr val="7DA7D9"/>
                </a:solidFill>
              </a:rPr>
              <a:t>spatio</a:t>
            </a:r>
            <a:r>
              <a:rPr lang="en-US" b="1" dirty="0">
                <a:solidFill>
                  <a:srgbClr val="7DA7D9"/>
                </a:solidFill>
              </a:rPr>
              <a:t>-temporal features for </a:t>
            </a:r>
            <a:r>
              <a:rPr lang="en-US" b="1" dirty="0" smtClean="0">
                <a:solidFill>
                  <a:srgbClr val="7DA7D9"/>
                </a:solidFill>
              </a:rPr>
              <a:t>human activity </a:t>
            </a:r>
            <a:r>
              <a:rPr lang="en-US" b="1" dirty="0">
                <a:solidFill>
                  <a:srgbClr val="7DA7D9"/>
                </a:solidFill>
              </a:rPr>
              <a:t>recognition. </a:t>
            </a:r>
            <a:r>
              <a:rPr lang="en-US" dirty="0" smtClean="0">
                <a:solidFill>
                  <a:srgbClr val="7DA7D9"/>
                </a:solidFill>
              </a:rPr>
              <a:t>IROS 2011]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4036" y="3643238"/>
            <a:ext cx="864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L. Lei et al.</a:t>
            </a:r>
            <a:r>
              <a:rPr lang="en-US" b="1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Fine-grained kitchen activity recognition using </a:t>
            </a:r>
            <a:r>
              <a:rPr lang="en-US" b="1" dirty="0" err="1" smtClean="0">
                <a:solidFill>
                  <a:srgbClr val="7DA7D9"/>
                </a:solidFill>
              </a:rPr>
              <a:t>rgb</a:t>
            </a:r>
            <a:r>
              <a:rPr lang="en-US" b="1" dirty="0" smtClean="0">
                <a:solidFill>
                  <a:srgbClr val="7DA7D9"/>
                </a:solidFill>
              </a:rPr>
              <a:t>-d</a:t>
            </a:r>
            <a:r>
              <a:rPr lang="en-US" b="1" dirty="0">
                <a:solidFill>
                  <a:srgbClr val="7DA7D9"/>
                </a:solidFill>
              </a:rPr>
              <a:t>. </a:t>
            </a:r>
            <a:r>
              <a:rPr lang="en-US" dirty="0" err="1">
                <a:solidFill>
                  <a:srgbClr val="7DA7D9"/>
                </a:solidFill>
              </a:rPr>
              <a:t>UbiComp</a:t>
            </a:r>
            <a:r>
              <a:rPr lang="en-US" dirty="0" smtClean="0">
                <a:solidFill>
                  <a:srgbClr val="7DA7D9"/>
                </a:solidFill>
              </a:rPr>
              <a:t> 2012 ]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4037" y="4486755"/>
            <a:ext cx="8739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F</a:t>
            </a:r>
            <a:r>
              <a:rPr lang="en-US" dirty="0">
                <a:solidFill>
                  <a:srgbClr val="7DA7D9"/>
                </a:solidFill>
              </a:rPr>
              <a:t>. </a:t>
            </a:r>
            <a:r>
              <a:rPr lang="en-US" dirty="0" err="1" smtClean="0">
                <a:solidFill>
                  <a:srgbClr val="7DA7D9"/>
                </a:solidFill>
              </a:rPr>
              <a:t>Ofli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et al. </a:t>
            </a:r>
            <a:r>
              <a:rPr lang="en-US" b="1" dirty="0">
                <a:solidFill>
                  <a:srgbClr val="7DA7D9"/>
                </a:solidFill>
              </a:rPr>
              <a:t>Berkeley MHAD: A Comprehensive Multimodal Human Action </a:t>
            </a:r>
            <a:r>
              <a:rPr lang="en-US" b="1" dirty="0" smtClean="0">
                <a:solidFill>
                  <a:srgbClr val="7DA7D9"/>
                </a:solidFill>
              </a:rPr>
              <a:t>Database. </a:t>
            </a:r>
            <a:r>
              <a:rPr lang="en-US" dirty="0" smtClean="0">
                <a:solidFill>
                  <a:srgbClr val="7DA7D9"/>
                </a:solidFill>
              </a:rPr>
              <a:t>WACV 2013 available </a:t>
            </a:r>
            <a:r>
              <a:rPr lang="en-US" dirty="0">
                <a:solidFill>
                  <a:srgbClr val="7DA7D9"/>
                </a:solidFill>
              </a:rPr>
              <a:t>at </a:t>
            </a:r>
            <a:r>
              <a:rPr lang="en-US" dirty="0" smtClean="0">
                <a:solidFill>
                  <a:srgbClr val="7DA7D9"/>
                </a:solidFill>
              </a:rPr>
              <a:t>http</a:t>
            </a:r>
            <a:r>
              <a:rPr lang="en-US" dirty="0">
                <a:solidFill>
                  <a:srgbClr val="7DA7D9"/>
                </a:solidFill>
              </a:rPr>
              <a:t>://</a:t>
            </a:r>
            <a:r>
              <a:rPr lang="en-US" dirty="0" smtClean="0">
                <a:solidFill>
                  <a:srgbClr val="7DA7D9"/>
                </a:solidFill>
              </a:rPr>
              <a:t>tele-immersion.citris-uc.org/berkeley_mhad </a:t>
            </a:r>
            <a:r>
              <a:rPr lang="en-US" dirty="0">
                <a:solidFill>
                  <a:srgbClr val="7DA7D9"/>
                </a:solidFill>
              </a:rPr>
              <a:t>]</a:t>
            </a:r>
            <a:br>
              <a:rPr lang="en-US" dirty="0">
                <a:solidFill>
                  <a:srgbClr val="7DA7D9"/>
                </a:solidFill>
              </a:rPr>
            </a:br>
            <a:r>
              <a:rPr lang="en-US" dirty="0">
                <a:solidFill>
                  <a:srgbClr val="7DA7D9"/>
                </a:solidFill>
              </a:rPr>
              <a:t>[J. Sung et al. </a:t>
            </a:r>
            <a:r>
              <a:rPr lang="en-US" b="1" dirty="0">
                <a:solidFill>
                  <a:srgbClr val="7DA7D9"/>
                </a:solidFill>
              </a:rPr>
              <a:t>Human Activity Detection from RGBD </a:t>
            </a:r>
            <a:r>
              <a:rPr lang="en-US" b="1" dirty="0" smtClean="0">
                <a:solidFill>
                  <a:srgbClr val="7DA7D9"/>
                </a:solidFill>
              </a:rPr>
              <a:t>Images. </a:t>
            </a:r>
            <a:r>
              <a:rPr lang="en-US" dirty="0" smtClean="0">
                <a:solidFill>
                  <a:srgbClr val="7DA7D9"/>
                </a:solidFill>
              </a:rPr>
              <a:t>PAIR 2011 available at http</a:t>
            </a:r>
            <a:r>
              <a:rPr lang="en-US" dirty="0">
                <a:solidFill>
                  <a:srgbClr val="7DA7D9"/>
                </a:solidFill>
              </a:rPr>
              <a:t>://</a:t>
            </a:r>
            <a:r>
              <a:rPr lang="en-US" dirty="0" smtClean="0">
                <a:solidFill>
                  <a:srgbClr val="7DA7D9"/>
                </a:solidFill>
              </a:rPr>
              <a:t>pr.cs.cornell.edu/humanactivities ]</a:t>
            </a:r>
            <a:r>
              <a:rPr lang="en-US" dirty="0">
                <a:solidFill>
                  <a:srgbClr val="7DA7D9"/>
                </a:solidFill>
              </a:rPr>
              <a:t/>
            </a:r>
            <a:br>
              <a:rPr lang="en-US" dirty="0">
                <a:solidFill>
                  <a:srgbClr val="7DA7D9"/>
                </a:solidFill>
              </a:rPr>
            </a:br>
            <a:r>
              <a:rPr lang="en-US" dirty="0">
                <a:solidFill>
                  <a:srgbClr val="7DA7D9"/>
                </a:solidFill>
              </a:rPr>
              <a:t>[B. </a:t>
            </a:r>
            <a:r>
              <a:rPr lang="en-US" dirty="0" smtClean="0">
                <a:solidFill>
                  <a:srgbClr val="7DA7D9"/>
                </a:solidFill>
              </a:rPr>
              <a:t>Ni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et al. </a:t>
            </a:r>
            <a:r>
              <a:rPr lang="en-US" b="1" dirty="0">
                <a:solidFill>
                  <a:srgbClr val="7DA7D9"/>
                </a:solidFill>
              </a:rPr>
              <a:t>RGBD-</a:t>
            </a:r>
            <a:r>
              <a:rPr lang="en-US" b="1" dirty="0" err="1">
                <a:solidFill>
                  <a:srgbClr val="7DA7D9"/>
                </a:solidFill>
              </a:rPr>
              <a:t>HuDaAct</a:t>
            </a:r>
            <a:r>
              <a:rPr lang="en-US" b="1" dirty="0" smtClean="0">
                <a:solidFill>
                  <a:srgbClr val="7DA7D9"/>
                </a:solidFill>
              </a:rPr>
              <a:t>: A </a:t>
            </a:r>
            <a:r>
              <a:rPr lang="en-US" b="1" dirty="0">
                <a:solidFill>
                  <a:srgbClr val="7DA7D9"/>
                </a:solidFill>
              </a:rPr>
              <a:t>Color-Depth Video Database for Human Daily Activity </a:t>
            </a:r>
            <a:r>
              <a:rPr lang="en-US" b="1" dirty="0" smtClean="0">
                <a:solidFill>
                  <a:srgbClr val="7DA7D9"/>
                </a:solidFill>
              </a:rPr>
              <a:t>Recognition. </a:t>
            </a:r>
            <a:r>
              <a:rPr lang="en-US" dirty="0" smtClean="0">
                <a:solidFill>
                  <a:srgbClr val="7DA7D9"/>
                </a:solidFill>
              </a:rPr>
              <a:t>CDC4CV 2011 available at https</a:t>
            </a:r>
            <a:r>
              <a:rPr lang="en-US" dirty="0">
                <a:solidFill>
                  <a:srgbClr val="7DA7D9"/>
                </a:solidFill>
              </a:rPr>
              <a:t>://sites.google.com/site/multimodalvisualanalytics/dataset ]</a:t>
            </a:r>
            <a:endParaRPr lang="en-US" dirty="0" smtClean="0">
              <a:solidFill>
                <a:srgbClr val="7DA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Joints as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Recognizing </a:t>
            </a:r>
            <a:r>
              <a:rPr lang="en-US" sz="2400" dirty="0"/>
              <a:t>nine atomic </a:t>
            </a:r>
            <a:r>
              <a:rPr lang="en-US" sz="2400" dirty="0" smtClean="0"/>
              <a:t>ballet movements from </a:t>
            </a:r>
            <a:r>
              <a:rPr lang="en-US" sz="2400" dirty="0" err="1" smtClean="0"/>
              <a:t>MoCap</a:t>
            </a:r>
            <a:r>
              <a:rPr lang="en-US" sz="2400" dirty="0" smtClean="0"/>
              <a:t> data</a:t>
            </a:r>
            <a:endParaRPr lang="en-US" sz="2000" dirty="0"/>
          </a:p>
          <a:p>
            <a:r>
              <a:rPr lang="en-US" sz="2400" dirty="0" smtClean="0"/>
              <a:t>Curves in 2D phase spaces (joint ankle vs. height of hips)</a:t>
            </a:r>
          </a:p>
          <a:p>
            <a:r>
              <a:rPr lang="en-US" sz="2400" dirty="0" smtClean="0"/>
              <a:t>Supervised learning for selecting phase spaces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0907" y="5939522"/>
            <a:ext cx="58821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L</a:t>
            </a:r>
            <a:r>
              <a:rPr lang="en-US" dirty="0">
                <a:solidFill>
                  <a:srgbClr val="7DA7D9"/>
                </a:solidFill>
              </a:rPr>
              <a:t>. Campbell and A. </a:t>
            </a:r>
            <a:r>
              <a:rPr lang="en-US" dirty="0" err="1" smtClean="0">
                <a:solidFill>
                  <a:srgbClr val="7DA7D9"/>
                </a:solidFill>
              </a:rPr>
              <a:t>Bobick</a:t>
            </a:r>
            <a:r>
              <a:rPr lang="en-US" dirty="0" smtClean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Recognition of human </a:t>
            </a:r>
            <a:r>
              <a:rPr lang="en-US" b="1" dirty="0" smtClean="0">
                <a:solidFill>
                  <a:srgbClr val="7DA7D9"/>
                </a:solidFill>
              </a:rPr>
              <a:t>body motion </a:t>
            </a:r>
            <a:r>
              <a:rPr lang="en-US" b="1" dirty="0">
                <a:solidFill>
                  <a:srgbClr val="7DA7D9"/>
                </a:solidFill>
              </a:rPr>
              <a:t>using phase </a:t>
            </a:r>
            <a:r>
              <a:rPr lang="en-US" b="1" dirty="0" smtClean="0">
                <a:solidFill>
                  <a:srgbClr val="7DA7D9"/>
                </a:solidFill>
              </a:rPr>
              <a:t>space constraints</a:t>
            </a:r>
            <a:r>
              <a:rPr lang="en-US" b="1" dirty="0">
                <a:solidFill>
                  <a:srgbClr val="7DA7D9"/>
                </a:solidFill>
              </a:rPr>
              <a:t>. </a:t>
            </a:r>
            <a:r>
              <a:rPr lang="en-US" dirty="0" smtClean="0">
                <a:solidFill>
                  <a:srgbClr val="7DA7D9"/>
                </a:solidFill>
              </a:rPr>
              <a:t>ICCV 1995 ]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3199316"/>
            <a:ext cx="6836424" cy="276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Dynamics of single joints modeled </a:t>
            </a:r>
            <a:r>
              <a:rPr lang="en-US" sz="2400" dirty="0"/>
              <a:t>b</a:t>
            </a:r>
            <a:r>
              <a:rPr lang="en-US" sz="2400" dirty="0" smtClean="0"/>
              <a:t>y HMM</a:t>
            </a:r>
            <a:endParaRPr lang="en-US" sz="2000" dirty="0"/>
          </a:p>
          <a:p>
            <a:r>
              <a:rPr lang="en-US" sz="2400" dirty="0" smtClean="0"/>
              <a:t>HMMs as weak classifiers for </a:t>
            </a:r>
            <a:r>
              <a:rPr lang="en-US" sz="2400" dirty="0" err="1" smtClean="0"/>
              <a:t>AdaBoost</a:t>
            </a:r>
            <a:r>
              <a:rPr lang="en-US" sz="2400" dirty="0" smtClean="0"/>
              <a:t>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9678" y="5939522"/>
            <a:ext cx="6564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F. </a:t>
            </a:r>
            <a:r>
              <a:rPr lang="en-US" dirty="0" err="1" smtClean="0">
                <a:solidFill>
                  <a:srgbClr val="7DA7D9"/>
                </a:solidFill>
              </a:rPr>
              <a:t>Lv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and R. </a:t>
            </a:r>
            <a:r>
              <a:rPr lang="en-US" dirty="0" err="1" smtClean="0">
                <a:solidFill>
                  <a:srgbClr val="7DA7D9"/>
                </a:solidFill>
              </a:rPr>
              <a:t>Nevatia</a:t>
            </a:r>
            <a:r>
              <a:rPr lang="en-US" dirty="0" smtClean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Recognition and segmentation of </a:t>
            </a:r>
            <a:r>
              <a:rPr lang="en-US" b="1" dirty="0" smtClean="0">
                <a:solidFill>
                  <a:srgbClr val="7DA7D9"/>
                </a:solidFill>
              </a:rPr>
              <a:t>3-d human </a:t>
            </a:r>
            <a:r>
              <a:rPr lang="en-US" b="1" dirty="0">
                <a:solidFill>
                  <a:srgbClr val="7DA7D9"/>
                </a:solidFill>
              </a:rPr>
              <a:t>action </a:t>
            </a:r>
            <a:r>
              <a:rPr lang="en-US" b="1" dirty="0" smtClean="0">
                <a:solidFill>
                  <a:srgbClr val="7DA7D9"/>
                </a:solidFill>
              </a:rPr>
              <a:t>using hmm </a:t>
            </a:r>
            <a:r>
              <a:rPr lang="en-US" b="1" dirty="0">
                <a:solidFill>
                  <a:srgbClr val="7DA7D9"/>
                </a:solidFill>
              </a:rPr>
              <a:t>and multi-class </a:t>
            </a:r>
            <a:r>
              <a:rPr lang="en-US" b="1" dirty="0" err="1">
                <a:solidFill>
                  <a:srgbClr val="7DA7D9"/>
                </a:solidFill>
              </a:rPr>
              <a:t>adaboost</a:t>
            </a:r>
            <a:r>
              <a:rPr lang="en-US" b="1" dirty="0" smtClean="0">
                <a:solidFill>
                  <a:srgbClr val="7DA7D9"/>
                </a:solidFill>
              </a:rPr>
              <a:t>. </a:t>
            </a:r>
            <a:r>
              <a:rPr lang="en-US" dirty="0" smtClean="0">
                <a:solidFill>
                  <a:srgbClr val="7DA7D9"/>
                </a:solidFill>
              </a:rPr>
              <a:t>ECCV 2006 ]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68980"/>
            <a:ext cx="5638800" cy="309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0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Histogram of 3D Joint </a:t>
            </a:r>
            <a:r>
              <a:rPr lang="en-US" sz="3600" dirty="0"/>
              <a:t>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/>
              <a:t>J</a:t>
            </a:r>
            <a:r>
              <a:rPr lang="en-US" sz="2400" dirty="0" smtClean="0"/>
              <a:t>oint locations relative to hip in spherical </a:t>
            </a:r>
            <a:r>
              <a:rPr lang="en-US" sz="2400" dirty="0"/>
              <a:t>coordinates </a:t>
            </a:r>
            <a:endParaRPr lang="en-US" sz="2400" dirty="0" smtClean="0"/>
          </a:p>
          <a:p>
            <a:r>
              <a:rPr lang="en-US" sz="2400" dirty="0" smtClean="0"/>
              <a:t>Quantization using soft binning with Gaussians</a:t>
            </a:r>
          </a:p>
          <a:p>
            <a:r>
              <a:rPr lang="en-US" sz="2400" dirty="0" smtClean="0"/>
              <a:t>LDA + Codebook of </a:t>
            </a:r>
            <a:r>
              <a:rPr lang="en-US" sz="2400" dirty="0"/>
              <a:t>p</a:t>
            </a:r>
            <a:r>
              <a:rPr lang="en-US" sz="2400" dirty="0" smtClean="0"/>
              <a:t>oses (k-means) + HMM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5319" y="5967147"/>
            <a:ext cx="5313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L. Xia et al. </a:t>
            </a:r>
            <a:r>
              <a:rPr lang="en-US" b="1" dirty="0">
                <a:solidFill>
                  <a:srgbClr val="7DA7D9"/>
                </a:solidFill>
              </a:rPr>
              <a:t>View invariant human action recognition </a:t>
            </a:r>
            <a:r>
              <a:rPr lang="en-US" b="1" dirty="0" smtClean="0">
                <a:solidFill>
                  <a:srgbClr val="7DA7D9"/>
                </a:solidFill>
              </a:rPr>
              <a:t>using histograms </a:t>
            </a:r>
            <a:r>
              <a:rPr lang="en-US" b="1" dirty="0">
                <a:solidFill>
                  <a:srgbClr val="7DA7D9"/>
                </a:solidFill>
              </a:rPr>
              <a:t>of 3d </a:t>
            </a:r>
            <a:r>
              <a:rPr lang="en-US" b="1" dirty="0" smtClean="0">
                <a:solidFill>
                  <a:srgbClr val="7DA7D9"/>
                </a:solidFill>
              </a:rPr>
              <a:t>joints.</a:t>
            </a:r>
            <a:r>
              <a:rPr lang="en-US" b="1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HAU3D 2012 ]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7" y="3136280"/>
            <a:ext cx="8629701" cy="28783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78286" y="3325091"/>
            <a:ext cx="3005632" cy="268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9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67" y="2017910"/>
            <a:ext cx="6411433" cy="3832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Combine features: </a:t>
            </a:r>
            <a:br>
              <a:rPr lang="en-US" sz="2400" dirty="0" smtClean="0"/>
            </a:br>
            <a:r>
              <a:rPr lang="en-US" sz="2000" dirty="0" err="1" smtClean="0"/>
              <a:t>f</a:t>
            </a:r>
            <a:r>
              <a:rPr lang="en-US" sz="2000" baseline="-25000" dirty="0" err="1" smtClean="0"/>
              <a:t>cc</a:t>
            </a:r>
            <a:r>
              <a:rPr lang="en-US" sz="2000" dirty="0" smtClean="0"/>
              <a:t>: spatial joint differences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f</a:t>
            </a:r>
            <a:r>
              <a:rPr lang="en-US" sz="2000" baseline="-25000" dirty="0" err="1" smtClean="0"/>
              <a:t>cp</a:t>
            </a:r>
            <a:r>
              <a:rPr lang="en-US" sz="2000" dirty="0" smtClean="0"/>
              <a:t>: temporal joint differences</a:t>
            </a:r>
            <a:br>
              <a:rPr lang="en-US" sz="2000" dirty="0" smtClean="0"/>
            </a:br>
            <a:r>
              <a:rPr lang="en-US" sz="2000" dirty="0" err="1" smtClean="0"/>
              <a:t>f</a:t>
            </a:r>
            <a:r>
              <a:rPr lang="en-US" sz="2000" baseline="-25000" dirty="0" err="1" smtClean="0"/>
              <a:t>ci</a:t>
            </a:r>
            <a:r>
              <a:rPr lang="en-US" sz="2000" dirty="0" smtClean="0"/>
              <a:t>: pose difference to </a:t>
            </a:r>
            <a:br>
              <a:rPr lang="en-US" sz="2000" dirty="0" smtClean="0"/>
            </a:br>
            <a:r>
              <a:rPr lang="en-US" sz="2000" dirty="0" smtClean="0"/>
              <a:t>      initial pose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1162" y="5903348"/>
            <a:ext cx="5781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X. Yang and Y. </a:t>
            </a:r>
            <a:r>
              <a:rPr lang="en-US" dirty="0" err="1" smtClean="0">
                <a:solidFill>
                  <a:srgbClr val="7DA7D9"/>
                </a:solidFill>
              </a:rPr>
              <a:t>Tian</a:t>
            </a:r>
            <a:r>
              <a:rPr lang="en-US" dirty="0" smtClean="0">
                <a:solidFill>
                  <a:srgbClr val="7DA7D9"/>
                </a:solidFill>
              </a:rPr>
              <a:t>. </a:t>
            </a:r>
            <a:r>
              <a:rPr lang="en-US" b="1" dirty="0" err="1">
                <a:solidFill>
                  <a:srgbClr val="7DA7D9"/>
                </a:solidFill>
              </a:rPr>
              <a:t>Eigenjoints</a:t>
            </a:r>
            <a:r>
              <a:rPr lang="en-US" b="1" dirty="0">
                <a:solidFill>
                  <a:srgbClr val="7DA7D9"/>
                </a:solidFill>
              </a:rPr>
              <a:t>-based action recognition using </a:t>
            </a:r>
            <a:r>
              <a:rPr lang="en-US" b="1" dirty="0" smtClean="0">
                <a:solidFill>
                  <a:srgbClr val="7DA7D9"/>
                </a:solidFill>
              </a:rPr>
              <a:t>naive-</a:t>
            </a:r>
            <a:r>
              <a:rPr lang="en-US" b="1" dirty="0" err="1" smtClean="0">
                <a:solidFill>
                  <a:srgbClr val="7DA7D9"/>
                </a:solidFill>
              </a:rPr>
              <a:t>bayes</a:t>
            </a:r>
            <a:r>
              <a:rPr lang="en-US" b="1" dirty="0" smtClean="0">
                <a:solidFill>
                  <a:srgbClr val="7DA7D9"/>
                </a:solidFill>
              </a:rPr>
              <a:t>-nearest-neighbor. </a:t>
            </a:r>
            <a:r>
              <a:rPr lang="en-US" dirty="0" smtClean="0">
                <a:solidFill>
                  <a:srgbClr val="7DA7D9"/>
                </a:solidFill>
              </a:rPr>
              <a:t>HAU3D 2012 ]</a:t>
            </a:r>
            <a:endParaRPr lang="en-US" dirty="0">
              <a:solidFill>
                <a:srgbClr val="7DA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Pose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Spatio</a:t>
            </a:r>
            <a:r>
              <a:rPr lang="en-US" sz="2400" dirty="0" smtClean="0"/>
              <a:t>-temporal </a:t>
            </a:r>
            <a:r>
              <a:rPr lang="en-US" sz="2400" dirty="0"/>
              <a:t>r</a:t>
            </a:r>
            <a:r>
              <a:rPr lang="en-US" sz="2400" dirty="0" smtClean="0"/>
              <a:t>elation between joints, e.g., </a:t>
            </a:r>
            <a:br>
              <a:rPr lang="en-US" sz="2400" dirty="0" smtClean="0"/>
            </a:br>
            <a:r>
              <a:rPr lang="en-US" sz="2400" dirty="0" smtClean="0"/>
              <a:t>  </a:t>
            </a:r>
          </a:p>
          <a:p>
            <a:r>
              <a:rPr lang="en-US" sz="2400" dirty="0" smtClean="0"/>
              <a:t>Classification and regression</a:t>
            </a:r>
            <a:r>
              <a:rPr lang="en-US" sz="2400" dirty="0"/>
              <a:t> </a:t>
            </a:r>
            <a:r>
              <a:rPr lang="en-US" sz="2400" dirty="0" smtClean="0"/>
              <a:t>forest for action recognition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30187" y="5663297"/>
            <a:ext cx="8683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A. </a:t>
            </a:r>
            <a:r>
              <a:rPr lang="en-US" dirty="0">
                <a:solidFill>
                  <a:srgbClr val="7DA7D9"/>
                </a:solidFill>
              </a:rPr>
              <a:t>Yao et al. </a:t>
            </a:r>
            <a:r>
              <a:rPr lang="en-US" b="1" dirty="0">
                <a:solidFill>
                  <a:srgbClr val="7DA7D9"/>
                </a:solidFill>
              </a:rPr>
              <a:t>Does </a:t>
            </a:r>
            <a:r>
              <a:rPr lang="en-US" b="1" dirty="0" smtClean="0">
                <a:solidFill>
                  <a:srgbClr val="7DA7D9"/>
                </a:solidFill>
              </a:rPr>
              <a:t>human action </a:t>
            </a:r>
            <a:r>
              <a:rPr lang="en-US" b="1" dirty="0">
                <a:solidFill>
                  <a:srgbClr val="7DA7D9"/>
                </a:solidFill>
              </a:rPr>
              <a:t>recognition </a:t>
            </a:r>
            <a:r>
              <a:rPr lang="en-US" b="1" dirty="0" smtClean="0">
                <a:solidFill>
                  <a:srgbClr val="7DA7D9"/>
                </a:solidFill>
              </a:rPr>
              <a:t>benefit </a:t>
            </a:r>
            <a:r>
              <a:rPr lang="en-US" b="1" dirty="0">
                <a:solidFill>
                  <a:srgbClr val="7DA7D9"/>
                </a:solidFill>
              </a:rPr>
              <a:t>from pose </a:t>
            </a:r>
            <a:r>
              <a:rPr lang="en-US" b="1" dirty="0" smtClean="0">
                <a:solidFill>
                  <a:srgbClr val="7DA7D9"/>
                </a:solidFill>
              </a:rPr>
              <a:t>estimation? </a:t>
            </a:r>
            <a:r>
              <a:rPr lang="en-US" dirty="0" smtClean="0">
                <a:solidFill>
                  <a:srgbClr val="7DA7D9"/>
                </a:solidFill>
              </a:rPr>
              <a:t>BMVC 2011 ]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 smtClean="0">
                <a:solidFill>
                  <a:srgbClr val="7DA7D9"/>
                </a:solidFill>
              </a:rPr>
              <a:t>[ A. </a:t>
            </a:r>
            <a:r>
              <a:rPr lang="en-US" dirty="0">
                <a:solidFill>
                  <a:srgbClr val="7DA7D9"/>
                </a:solidFill>
              </a:rPr>
              <a:t>Yao et </a:t>
            </a:r>
            <a:r>
              <a:rPr lang="en-US" dirty="0" smtClean="0">
                <a:solidFill>
                  <a:srgbClr val="7DA7D9"/>
                </a:solidFill>
              </a:rPr>
              <a:t>al</a:t>
            </a:r>
            <a:r>
              <a:rPr lang="en-US" b="1" dirty="0" smtClean="0">
                <a:solidFill>
                  <a:srgbClr val="7DA7D9"/>
                </a:solidFill>
              </a:rPr>
              <a:t>. Coupled </a:t>
            </a:r>
            <a:r>
              <a:rPr lang="en-US" b="1" dirty="0">
                <a:solidFill>
                  <a:srgbClr val="7DA7D9"/>
                </a:solidFill>
              </a:rPr>
              <a:t>action recognition and pose </a:t>
            </a:r>
            <a:r>
              <a:rPr lang="en-US" b="1" dirty="0" smtClean="0">
                <a:solidFill>
                  <a:srgbClr val="7DA7D9"/>
                </a:solidFill>
              </a:rPr>
              <a:t>estimation from </a:t>
            </a:r>
            <a:r>
              <a:rPr lang="en-US" b="1" dirty="0">
                <a:solidFill>
                  <a:srgbClr val="7DA7D9"/>
                </a:solidFill>
              </a:rPr>
              <a:t>multiple views.</a:t>
            </a:r>
            <a:r>
              <a:rPr lang="en-US" b="1" dirty="0" smtClean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IJCV 2012 ]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52867"/>
            <a:ext cx="9144000" cy="206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295525"/>
            <a:ext cx="3067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8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1"/>
          <a:stretch/>
        </p:blipFill>
        <p:spPr>
          <a:xfrm>
            <a:off x="665020" y="3186961"/>
            <a:ext cx="7837730" cy="2762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24350" y="3186961"/>
            <a:ext cx="4178400" cy="276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and 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Local occupancy features around joint locations </a:t>
            </a:r>
          </a:p>
          <a:p>
            <a:r>
              <a:rPr lang="en-US" sz="2400" dirty="0" smtClean="0"/>
              <a:t>Features are histograms of a temporal pyramid </a:t>
            </a:r>
          </a:p>
          <a:p>
            <a:r>
              <a:rPr lang="en-US" sz="2400" dirty="0" smtClean="0"/>
              <a:t>Discriminatively select </a:t>
            </a:r>
            <a:r>
              <a:rPr lang="en-US" sz="2400" dirty="0" err="1" smtClean="0"/>
              <a:t>actionlets</a:t>
            </a:r>
            <a:r>
              <a:rPr lang="en-US" sz="2400" dirty="0" smtClean="0"/>
              <a:t> (subsets of joints)   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5979" y="5886122"/>
            <a:ext cx="609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J. Wang et al. </a:t>
            </a:r>
            <a:r>
              <a:rPr lang="en-US" b="1" dirty="0">
                <a:solidFill>
                  <a:srgbClr val="7DA7D9"/>
                </a:solidFill>
              </a:rPr>
              <a:t>Mining </a:t>
            </a:r>
            <a:r>
              <a:rPr lang="en-US" b="1" dirty="0" err="1">
                <a:solidFill>
                  <a:srgbClr val="7DA7D9"/>
                </a:solidFill>
              </a:rPr>
              <a:t>actionlet</a:t>
            </a:r>
            <a:r>
              <a:rPr lang="en-US" b="1" dirty="0">
                <a:solidFill>
                  <a:srgbClr val="7DA7D9"/>
                </a:solidFill>
              </a:rPr>
              <a:t> ensemble for </a:t>
            </a:r>
            <a:r>
              <a:rPr lang="en-US" b="1" dirty="0" smtClean="0">
                <a:solidFill>
                  <a:srgbClr val="7DA7D9"/>
                </a:solidFill>
              </a:rPr>
              <a:t>action recognition with </a:t>
            </a:r>
            <a:r>
              <a:rPr lang="en-US" b="1" dirty="0">
                <a:solidFill>
                  <a:srgbClr val="7DA7D9"/>
                </a:solidFill>
              </a:rPr>
              <a:t>depth cameras. </a:t>
            </a:r>
            <a:r>
              <a:rPr lang="en-US" dirty="0" smtClean="0">
                <a:solidFill>
                  <a:srgbClr val="7DA7D9"/>
                </a:solidFill>
              </a:rPr>
              <a:t>CVPR 2012 ]</a:t>
            </a:r>
            <a:endParaRPr lang="en-US" dirty="0">
              <a:solidFill>
                <a:srgbClr val="7DA7D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92750" y="4352925"/>
            <a:ext cx="3810000" cy="1596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and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err="1"/>
              <a:t>S</a:t>
            </a:r>
            <a:r>
              <a:rPr lang="en-US" sz="2400" dirty="0" err="1" smtClean="0"/>
              <a:t>patio</a:t>
            </a:r>
            <a:r>
              <a:rPr lang="en-US" sz="2400" dirty="0" smtClean="0"/>
              <a:t>-temporal relations </a:t>
            </a:r>
            <a:r>
              <a:rPr lang="en-US" sz="2400" dirty="0"/>
              <a:t>between human poses and objects </a:t>
            </a:r>
            <a:endParaRPr lang="en-US" sz="2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65761" y="5568801"/>
            <a:ext cx="8723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L</a:t>
            </a:r>
            <a:r>
              <a:rPr lang="en-US" dirty="0">
                <a:solidFill>
                  <a:srgbClr val="7DA7D9"/>
                </a:solidFill>
              </a:rPr>
              <a:t>. Lei et al. </a:t>
            </a:r>
            <a:r>
              <a:rPr lang="en-US" b="1" dirty="0">
                <a:solidFill>
                  <a:srgbClr val="7DA7D9"/>
                </a:solidFill>
              </a:rPr>
              <a:t>Fine-grained kitchen activity recognition using </a:t>
            </a:r>
            <a:r>
              <a:rPr lang="en-US" b="1" dirty="0" err="1">
                <a:solidFill>
                  <a:srgbClr val="7DA7D9"/>
                </a:solidFill>
              </a:rPr>
              <a:t>rgb</a:t>
            </a:r>
            <a:r>
              <a:rPr lang="en-US" b="1" dirty="0">
                <a:solidFill>
                  <a:srgbClr val="7DA7D9"/>
                </a:solidFill>
              </a:rPr>
              <a:t>-d. </a:t>
            </a:r>
            <a:r>
              <a:rPr lang="en-US" dirty="0" err="1">
                <a:solidFill>
                  <a:srgbClr val="7DA7D9"/>
                </a:solidFill>
              </a:rPr>
              <a:t>UbiComp</a:t>
            </a:r>
            <a:r>
              <a:rPr lang="en-US" dirty="0">
                <a:solidFill>
                  <a:srgbClr val="7DA7D9"/>
                </a:solidFill>
              </a:rPr>
              <a:t> 2012 </a:t>
            </a:r>
            <a:r>
              <a:rPr lang="en-US" dirty="0" smtClean="0">
                <a:solidFill>
                  <a:srgbClr val="7DA7D9"/>
                </a:solidFill>
              </a:rPr>
              <a:t>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 smtClean="0">
                <a:solidFill>
                  <a:srgbClr val="7DA7D9"/>
                </a:solidFill>
              </a:rPr>
              <a:t>[ H. </a:t>
            </a:r>
            <a:r>
              <a:rPr lang="en-US" dirty="0" err="1" smtClean="0">
                <a:solidFill>
                  <a:srgbClr val="7DA7D9"/>
                </a:solidFill>
              </a:rPr>
              <a:t>Koppula</a:t>
            </a:r>
            <a:r>
              <a:rPr lang="en-US" dirty="0" smtClean="0">
                <a:solidFill>
                  <a:srgbClr val="7DA7D9"/>
                </a:solidFill>
              </a:rPr>
              <a:t> et al</a:t>
            </a:r>
            <a:r>
              <a:rPr lang="en-US" dirty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Learning </a:t>
            </a:r>
            <a:r>
              <a:rPr lang="en-US" b="1" dirty="0" smtClean="0">
                <a:solidFill>
                  <a:srgbClr val="7DA7D9"/>
                </a:solidFill>
              </a:rPr>
              <a:t>human </a:t>
            </a:r>
            <a:r>
              <a:rPr lang="en-US" b="1" dirty="0">
                <a:solidFill>
                  <a:srgbClr val="7DA7D9"/>
                </a:solidFill>
              </a:rPr>
              <a:t>activities and object </a:t>
            </a:r>
            <a:r>
              <a:rPr lang="en-US" b="1" dirty="0" smtClean="0">
                <a:solidFill>
                  <a:srgbClr val="7DA7D9"/>
                </a:solidFill>
              </a:rPr>
              <a:t>affordances </a:t>
            </a:r>
            <a:r>
              <a:rPr lang="en-US" b="1" dirty="0">
                <a:solidFill>
                  <a:srgbClr val="7DA7D9"/>
                </a:solidFill>
              </a:rPr>
              <a:t>from </a:t>
            </a:r>
            <a:r>
              <a:rPr lang="en-US" b="1" dirty="0" err="1">
                <a:solidFill>
                  <a:srgbClr val="7DA7D9"/>
                </a:solidFill>
              </a:rPr>
              <a:t>rgb</a:t>
            </a:r>
            <a:r>
              <a:rPr lang="en-US" b="1" dirty="0">
                <a:solidFill>
                  <a:srgbClr val="7DA7D9"/>
                </a:solidFill>
              </a:rPr>
              <a:t>-d videos.</a:t>
            </a:r>
            <a:r>
              <a:rPr lang="en-US" b="1" dirty="0" smtClean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IJRR 2013 ]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7656"/>
            <a:ext cx="9144000" cy="30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Thank you for your attention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46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E61D8C-F0CE-4A22-B0E0-41C85B2B96C4}" type="slidenum">
              <a:rPr lang="de-DE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Announcement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7649" y="1751013"/>
            <a:ext cx="8704263" cy="46783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Workshop </a:t>
            </a:r>
            <a:r>
              <a:rPr lang="en-US" sz="2400" dirty="0"/>
              <a:t>on Consumer Depth Cameras for Computer Vision, </a:t>
            </a:r>
            <a:r>
              <a:rPr lang="en-US" sz="2400" dirty="0" smtClean="0"/>
              <a:t>Sydney, Australia, </a:t>
            </a:r>
            <a:r>
              <a:rPr lang="en-US" sz="2400" dirty="0"/>
              <a:t>2</a:t>
            </a:r>
            <a:r>
              <a:rPr lang="en-US" sz="2400" dirty="0" smtClean="0"/>
              <a:t> December 2013, </a:t>
            </a:r>
            <a:r>
              <a:rPr lang="en-US" sz="2400" dirty="0"/>
              <a:t>in conjunction with </a:t>
            </a:r>
            <a:r>
              <a:rPr lang="en-US" sz="2400" dirty="0" smtClean="0"/>
              <a:t>ICCV'13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Deadline: </a:t>
            </a:r>
            <a:r>
              <a:rPr lang="en-US" sz="2400" dirty="0" smtClean="0">
                <a:solidFill>
                  <a:srgbClr val="C00000"/>
                </a:solidFill>
              </a:rPr>
              <a:t>around 1 September 2013 (</a:t>
            </a:r>
            <a:r>
              <a:rPr lang="en-US" sz="2400" dirty="0" err="1" smtClean="0">
                <a:solidFill>
                  <a:srgbClr val="C00000"/>
                </a:solidFill>
              </a:rPr>
              <a:t>tba</a:t>
            </a:r>
            <a:r>
              <a:rPr lang="en-US" sz="2400" dirty="0" smtClean="0">
                <a:solidFill>
                  <a:srgbClr val="C00000"/>
                </a:solidFill>
              </a:rPr>
              <a:t>)</a:t>
            </a:r>
            <a:r>
              <a:rPr lang="en-US" sz="2400" dirty="0">
                <a:solidFill>
                  <a:srgbClr val="C00000"/>
                </a:solidFill>
              </a:rPr>
              <a:t/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2A6AB3"/>
                </a:solidFill>
              </a:rPr>
              <a:t>http://www.vision.ee.ethz.ch/CDC4CV/</a:t>
            </a:r>
          </a:p>
          <a:p>
            <a:endParaRPr lang="en-US" sz="24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6" y="2586410"/>
            <a:ext cx="2519363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Most approaches are based on image features like silhouettes, image gradients, optical flow, local space-time features…   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Early works used higher level pose</a:t>
            </a:r>
            <a:br>
              <a:rPr lang="en-US" sz="2400" dirty="0" smtClean="0"/>
            </a:br>
            <a:r>
              <a:rPr lang="en-US" sz="2400" dirty="0" smtClean="0"/>
              <a:t>information, but required </a:t>
            </a:r>
            <a:r>
              <a:rPr lang="en-US" sz="2400" dirty="0" err="1" smtClean="0"/>
              <a:t>MoCap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data or assumed very simple video</a:t>
            </a:r>
            <a:br>
              <a:rPr lang="en-US" sz="2400" dirty="0" smtClean="0"/>
            </a:br>
            <a:r>
              <a:rPr lang="en-US" sz="2400" dirty="0" smtClean="0"/>
              <a:t>sequences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09182" y="2613052"/>
            <a:ext cx="8932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DA7D9"/>
                </a:solidFill>
              </a:rPr>
              <a:t>[</a:t>
            </a:r>
            <a:r>
              <a:rPr lang="en-US" dirty="0" smtClean="0">
                <a:solidFill>
                  <a:srgbClr val="7DA7D9"/>
                </a:solidFill>
              </a:rPr>
              <a:t> J. </a:t>
            </a:r>
            <a:r>
              <a:rPr lang="en-US" dirty="0" err="1" smtClean="0">
                <a:solidFill>
                  <a:srgbClr val="7DA7D9"/>
                </a:solidFill>
              </a:rPr>
              <a:t>Aggarwal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and M. </a:t>
            </a:r>
            <a:r>
              <a:rPr lang="en-US" dirty="0" err="1" smtClean="0">
                <a:solidFill>
                  <a:srgbClr val="7DA7D9"/>
                </a:solidFill>
              </a:rPr>
              <a:t>Ryoo</a:t>
            </a:r>
            <a:r>
              <a:rPr lang="en-US" dirty="0">
                <a:solidFill>
                  <a:srgbClr val="7DA7D9"/>
                </a:solidFill>
              </a:rPr>
              <a:t>.</a:t>
            </a:r>
            <a:r>
              <a:rPr lang="en-US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Human activity analysis: A review.</a:t>
            </a:r>
            <a:r>
              <a:rPr lang="en-US" dirty="0">
                <a:solidFill>
                  <a:srgbClr val="7DA7D9"/>
                </a:solidFill>
              </a:rPr>
              <a:t> ACM </a:t>
            </a:r>
            <a:r>
              <a:rPr lang="en-US" dirty="0" smtClean="0">
                <a:solidFill>
                  <a:srgbClr val="7DA7D9"/>
                </a:solidFill>
              </a:rPr>
              <a:t>Computing Surveys 2011 ]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 smtClean="0">
                <a:solidFill>
                  <a:srgbClr val="7DA7D9"/>
                </a:solidFill>
              </a:rPr>
              <a:t>[ S. </a:t>
            </a:r>
            <a:r>
              <a:rPr lang="en-US" dirty="0" err="1" smtClean="0">
                <a:solidFill>
                  <a:srgbClr val="7DA7D9"/>
                </a:solidFill>
              </a:rPr>
              <a:t>Mitra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and T. </a:t>
            </a:r>
            <a:r>
              <a:rPr lang="en-US" dirty="0" err="1" smtClean="0">
                <a:solidFill>
                  <a:srgbClr val="7DA7D9"/>
                </a:solidFill>
              </a:rPr>
              <a:t>Acharya</a:t>
            </a:r>
            <a:r>
              <a:rPr lang="en-US" dirty="0">
                <a:solidFill>
                  <a:srgbClr val="7DA7D9"/>
                </a:solidFill>
              </a:rPr>
              <a:t>.</a:t>
            </a:r>
            <a:r>
              <a:rPr lang="en-US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Gesture recognition: A survey. </a:t>
            </a:r>
            <a:r>
              <a:rPr lang="en-US" dirty="0">
                <a:solidFill>
                  <a:srgbClr val="7DA7D9"/>
                </a:solidFill>
              </a:rPr>
              <a:t>T</a:t>
            </a:r>
            <a:r>
              <a:rPr lang="en-US" dirty="0" smtClean="0">
                <a:solidFill>
                  <a:srgbClr val="7DA7D9"/>
                </a:solidFill>
              </a:rPr>
              <a:t>SMC 2007 ]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 smtClean="0">
                <a:solidFill>
                  <a:srgbClr val="7DA7D9"/>
                </a:solidFill>
              </a:rPr>
              <a:t>[ T. </a:t>
            </a:r>
            <a:r>
              <a:rPr lang="en-US" dirty="0" err="1" smtClean="0">
                <a:solidFill>
                  <a:srgbClr val="7DA7D9"/>
                </a:solidFill>
              </a:rPr>
              <a:t>Moeslund</a:t>
            </a:r>
            <a:r>
              <a:rPr lang="en-US" dirty="0">
                <a:solidFill>
                  <a:srgbClr val="7DA7D9"/>
                </a:solidFill>
              </a:rPr>
              <a:t> </a:t>
            </a:r>
            <a:r>
              <a:rPr lang="en-US" dirty="0" smtClean="0">
                <a:solidFill>
                  <a:srgbClr val="7DA7D9"/>
                </a:solidFill>
              </a:rPr>
              <a:t>et al. </a:t>
            </a:r>
            <a:r>
              <a:rPr lang="en-US" b="1" dirty="0">
                <a:solidFill>
                  <a:srgbClr val="7DA7D9"/>
                </a:solidFill>
              </a:rPr>
              <a:t>A survey of advances in </a:t>
            </a:r>
            <a:r>
              <a:rPr lang="en-US" b="1" dirty="0" smtClean="0">
                <a:solidFill>
                  <a:srgbClr val="7DA7D9"/>
                </a:solidFill>
              </a:rPr>
              <a:t>vision-based human </a:t>
            </a:r>
            <a:r>
              <a:rPr lang="en-US" b="1" dirty="0">
                <a:solidFill>
                  <a:srgbClr val="7DA7D9"/>
                </a:solidFill>
              </a:rPr>
              <a:t>motion capture and analysis. </a:t>
            </a:r>
            <a:r>
              <a:rPr lang="en-US" dirty="0" smtClean="0">
                <a:solidFill>
                  <a:srgbClr val="7DA7D9"/>
                </a:solidFill>
              </a:rPr>
              <a:t>CVIU 2009 ]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>
                <a:solidFill>
                  <a:srgbClr val="7DA7D9"/>
                </a:solidFill>
              </a:rPr>
              <a:t>[</a:t>
            </a:r>
            <a:r>
              <a:rPr lang="en-US" dirty="0" smtClean="0">
                <a:solidFill>
                  <a:srgbClr val="7DA7D9"/>
                </a:solidFill>
              </a:rPr>
              <a:t> R. </a:t>
            </a:r>
            <a:r>
              <a:rPr lang="en-US" dirty="0" err="1" smtClean="0">
                <a:solidFill>
                  <a:srgbClr val="7DA7D9"/>
                </a:solidFill>
              </a:rPr>
              <a:t>Poppe</a:t>
            </a:r>
            <a:r>
              <a:rPr lang="en-US" dirty="0">
                <a:solidFill>
                  <a:srgbClr val="7DA7D9"/>
                </a:solidFill>
              </a:rPr>
              <a:t>.</a:t>
            </a:r>
            <a:r>
              <a:rPr lang="en-US" dirty="0" smtClean="0">
                <a:solidFill>
                  <a:srgbClr val="7DA7D9"/>
                </a:solidFill>
              </a:rPr>
              <a:t> </a:t>
            </a:r>
            <a:r>
              <a:rPr lang="en-US" b="1" dirty="0">
                <a:solidFill>
                  <a:srgbClr val="7DA7D9"/>
                </a:solidFill>
              </a:rPr>
              <a:t>A survey on vision-based human action recognition. </a:t>
            </a:r>
            <a:r>
              <a:rPr lang="en-US" dirty="0" smtClean="0">
                <a:solidFill>
                  <a:srgbClr val="7DA7D9"/>
                </a:solidFill>
              </a:rPr>
              <a:t>IVC 2010 ]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14" y="4090380"/>
            <a:ext cx="38671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09180" y="5450894"/>
            <a:ext cx="8939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DA7D9"/>
                </a:solidFill>
              </a:rPr>
              <a:t>[ L</a:t>
            </a:r>
            <a:r>
              <a:rPr lang="en-US" dirty="0">
                <a:solidFill>
                  <a:srgbClr val="7DA7D9"/>
                </a:solidFill>
              </a:rPr>
              <a:t>. Campbell and A. </a:t>
            </a:r>
            <a:r>
              <a:rPr lang="en-US" dirty="0" err="1" smtClean="0">
                <a:solidFill>
                  <a:srgbClr val="7DA7D9"/>
                </a:solidFill>
              </a:rPr>
              <a:t>Bobick</a:t>
            </a:r>
            <a:r>
              <a:rPr lang="en-US" dirty="0" smtClean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Recognition of human </a:t>
            </a:r>
            <a:r>
              <a:rPr lang="en-US" b="1" dirty="0" smtClean="0">
                <a:solidFill>
                  <a:srgbClr val="7DA7D9"/>
                </a:solidFill>
              </a:rPr>
              <a:t>body motion </a:t>
            </a:r>
            <a:r>
              <a:rPr lang="en-US" b="1" dirty="0">
                <a:solidFill>
                  <a:srgbClr val="7DA7D9"/>
                </a:solidFill>
              </a:rPr>
              <a:t>using phase space constraints. </a:t>
            </a:r>
            <a:r>
              <a:rPr lang="en-US" dirty="0" smtClean="0">
                <a:solidFill>
                  <a:srgbClr val="7DA7D9"/>
                </a:solidFill>
              </a:rPr>
              <a:t>ICCV 1995 ]</a:t>
            </a:r>
            <a:endParaRPr lang="en-US" dirty="0">
              <a:solidFill>
                <a:srgbClr val="7DA7D9"/>
              </a:solidFill>
            </a:endParaRPr>
          </a:p>
          <a:p>
            <a:r>
              <a:rPr lang="en-US" dirty="0" smtClean="0">
                <a:solidFill>
                  <a:srgbClr val="7DA7D9"/>
                </a:solidFill>
              </a:rPr>
              <a:t>[ Y</a:t>
            </a:r>
            <a:r>
              <a:rPr lang="en-US" dirty="0">
                <a:solidFill>
                  <a:srgbClr val="7DA7D9"/>
                </a:solidFill>
              </a:rPr>
              <a:t>. </a:t>
            </a:r>
            <a:r>
              <a:rPr lang="en-US" dirty="0" err="1">
                <a:solidFill>
                  <a:srgbClr val="7DA7D9"/>
                </a:solidFill>
              </a:rPr>
              <a:t>Yacoob</a:t>
            </a:r>
            <a:r>
              <a:rPr lang="en-US" dirty="0">
                <a:solidFill>
                  <a:srgbClr val="7DA7D9"/>
                </a:solidFill>
              </a:rPr>
              <a:t> and M. Black. </a:t>
            </a:r>
            <a:r>
              <a:rPr lang="en-US" b="1" dirty="0">
                <a:solidFill>
                  <a:srgbClr val="7DA7D9"/>
                </a:solidFill>
              </a:rPr>
              <a:t>Parameterized modeling and </a:t>
            </a:r>
            <a:r>
              <a:rPr lang="en-US" b="1" dirty="0" smtClean="0">
                <a:solidFill>
                  <a:srgbClr val="7DA7D9"/>
                </a:solidFill>
              </a:rPr>
              <a:t>recognition of </a:t>
            </a:r>
            <a:r>
              <a:rPr lang="en-US" b="1" dirty="0">
                <a:solidFill>
                  <a:srgbClr val="7DA7D9"/>
                </a:solidFill>
              </a:rPr>
              <a:t>activities. </a:t>
            </a:r>
            <a:r>
              <a:rPr lang="en-US" dirty="0" smtClean="0">
                <a:solidFill>
                  <a:srgbClr val="7DA7D9"/>
                </a:solidFill>
              </a:rPr>
              <a:t>CVIU 1999 ]</a:t>
            </a:r>
            <a:endParaRPr lang="en-US" dirty="0">
              <a:solidFill>
                <a:srgbClr val="7DA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Pose estimation from depth data is feasible 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44282" y="2472685"/>
            <a:ext cx="2604886" cy="3148558"/>
            <a:chOff x="-116426" y="2298710"/>
            <a:chExt cx="2604886" cy="314855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969" b="43229" l="43633" r="56109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42879" t="15755" r="43546" b="56901"/>
            <a:stretch>
              <a:fillRect/>
            </a:stretch>
          </p:blipFill>
          <p:spPr bwMode="auto">
            <a:xfrm>
              <a:off x="-116426" y="2298710"/>
              <a:ext cx="2604886" cy="2604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427249" y="5047158"/>
              <a:ext cx="1517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Depth Maps 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80020" y="2804981"/>
            <a:ext cx="2083349" cy="2816262"/>
            <a:chOff x="6970518" y="2621900"/>
            <a:chExt cx="2083349" cy="2816262"/>
          </a:xfrm>
        </p:grpSpPr>
        <p:grpSp>
          <p:nvGrpSpPr>
            <p:cNvPr id="8" name="Group 83"/>
            <p:cNvGrpSpPr>
              <a:grpSpLocks noChangeAspect="1"/>
            </p:cNvGrpSpPr>
            <p:nvPr/>
          </p:nvGrpSpPr>
          <p:grpSpPr>
            <a:xfrm>
              <a:off x="6970518" y="2621900"/>
              <a:ext cx="2083349" cy="1958506"/>
              <a:chOff x="3241056" y="2861087"/>
              <a:chExt cx="1603906" cy="1507793"/>
            </a:xfrm>
          </p:grpSpPr>
          <p:sp>
            <p:nvSpPr>
              <p:cNvPr id="10" name="Plus 9"/>
              <p:cNvSpPr/>
              <p:nvPr/>
            </p:nvSpPr>
            <p:spPr>
              <a:xfrm>
                <a:off x="3241056" y="2956704"/>
                <a:ext cx="211992" cy="211992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1" name="Plus 10"/>
              <p:cNvSpPr/>
              <p:nvPr/>
            </p:nvSpPr>
            <p:spPr>
              <a:xfrm>
                <a:off x="3336672" y="3243556"/>
                <a:ext cx="211993" cy="211992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2" name="Plus 11"/>
              <p:cNvSpPr/>
              <p:nvPr/>
            </p:nvSpPr>
            <p:spPr>
              <a:xfrm>
                <a:off x="3621692" y="3242932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3" name="Plus 12"/>
              <p:cNvSpPr/>
              <p:nvPr/>
            </p:nvSpPr>
            <p:spPr>
              <a:xfrm>
                <a:off x="3910376" y="2861087"/>
                <a:ext cx="211992" cy="211992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4" name="Plus 13"/>
              <p:cNvSpPr/>
              <p:nvPr/>
            </p:nvSpPr>
            <p:spPr>
              <a:xfrm>
                <a:off x="4198424" y="3229780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5" name="Plus 14"/>
              <p:cNvSpPr/>
              <p:nvPr/>
            </p:nvSpPr>
            <p:spPr>
              <a:xfrm>
                <a:off x="4429043" y="3414219"/>
                <a:ext cx="211992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6" name="Plus 15"/>
              <p:cNvSpPr/>
              <p:nvPr/>
            </p:nvSpPr>
            <p:spPr>
              <a:xfrm>
                <a:off x="4632970" y="3056625"/>
                <a:ext cx="211992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7" name="Plus 16"/>
              <p:cNvSpPr/>
              <p:nvPr/>
            </p:nvSpPr>
            <p:spPr>
              <a:xfrm>
                <a:off x="3905650" y="3674373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8" name="Plus 17"/>
              <p:cNvSpPr/>
              <p:nvPr/>
            </p:nvSpPr>
            <p:spPr>
              <a:xfrm>
                <a:off x="3661638" y="4134306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19" name="Plus 18"/>
              <p:cNvSpPr/>
              <p:nvPr/>
            </p:nvSpPr>
            <p:spPr>
              <a:xfrm>
                <a:off x="4186979" y="4156887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sp>
            <p:nvSpPr>
              <p:cNvPr id="20" name="Plus 19"/>
              <p:cNvSpPr/>
              <p:nvPr/>
            </p:nvSpPr>
            <p:spPr>
              <a:xfrm>
                <a:off x="3888104" y="3148964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 w="48000" cap="flat" cmpd="thickThin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 flipH="1" flipV="1">
                <a:off x="3980087" y="3107778"/>
                <a:ext cx="55882" cy="15064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4111686" y="3268618"/>
                <a:ext cx="123825" cy="21429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3" name="Straight Connector 22"/>
              <p:cNvCxnSpPr/>
              <p:nvPr/>
            </p:nvCxnSpPr>
            <p:spPr>
              <a:xfrm rot="10800000">
                <a:off x="4368865" y="3393284"/>
                <a:ext cx="118399" cy="60614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4598950" y="3261153"/>
                <a:ext cx="102503" cy="198599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5" name="Straight Connector 24"/>
              <p:cNvCxnSpPr/>
              <p:nvPr/>
            </p:nvCxnSpPr>
            <p:spPr>
              <a:xfrm rot="16200000" flipV="1">
                <a:off x="3982642" y="3942160"/>
                <a:ext cx="340518" cy="176211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6" name="Straight Connector 25"/>
              <p:cNvCxnSpPr/>
              <p:nvPr/>
            </p:nvCxnSpPr>
            <p:spPr>
              <a:xfrm rot="16200000" flipV="1">
                <a:off x="3848100" y="3509961"/>
                <a:ext cx="309561" cy="4767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3781433" y="3278981"/>
                <a:ext cx="107150" cy="35720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3569346" y="3348719"/>
                <a:ext cx="47809" cy="3188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29" name="Straight Connector 28"/>
              <p:cNvCxnSpPr/>
              <p:nvPr/>
            </p:nvCxnSpPr>
            <p:spPr>
              <a:xfrm rot="16200000" flipV="1">
                <a:off x="3365243" y="3195609"/>
                <a:ext cx="92426" cy="9810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3725468" y="3949305"/>
                <a:ext cx="326230" cy="142873"/>
              </a:xfrm>
              <a:prstGeom prst="line">
                <a:avLst/>
              </a:prstGeom>
              <a:noFill/>
              <a:ln w="28575" cap="rnd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9" name="TextBox 8"/>
            <p:cNvSpPr txBox="1"/>
            <p:nvPr/>
          </p:nvSpPr>
          <p:spPr>
            <a:xfrm>
              <a:off x="7437670" y="5038052"/>
              <a:ext cx="10798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Skeleton</a:t>
              </a:r>
              <a:endParaRPr lang="en-US" sz="2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72102" y="5711184"/>
            <a:ext cx="85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M. Ye et al. </a:t>
            </a:r>
            <a:r>
              <a:rPr lang="en-US" b="1" dirty="0">
                <a:solidFill>
                  <a:srgbClr val="7DA7D9"/>
                </a:solidFill>
              </a:rPr>
              <a:t>A Survey on Human Motion Analysis </a:t>
            </a:r>
            <a:r>
              <a:rPr lang="en-US" b="1" dirty="0" smtClean="0">
                <a:solidFill>
                  <a:srgbClr val="7DA7D9"/>
                </a:solidFill>
              </a:rPr>
              <a:t>from Depth </a:t>
            </a:r>
            <a:r>
              <a:rPr lang="en-US" b="1" dirty="0">
                <a:solidFill>
                  <a:srgbClr val="7DA7D9"/>
                </a:solidFill>
              </a:rPr>
              <a:t>Data</a:t>
            </a:r>
            <a:r>
              <a:rPr lang="en-US" b="1" dirty="0" smtClean="0">
                <a:solidFill>
                  <a:srgbClr val="7DA7D9"/>
                </a:solidFill>
              </a:rPr>
              <a:t>. </a:t>
            </a:r>
            <a:r>
              <a:rPr lang="en-US" dirty="0">
                <a:solidFill>
                  <a:srgbClr val="7DA7D9"/>
                </a:solidFill>
              </a:rPr>
              <a:t>Draft available at</a:t>
            </a:r>
            <a:br>
              <a:rPr lang="en-US" dirty="0">
                <a:solidFill>
                  <a:srgbClr val="7DA7D9"/>
                </a:solidFill>
              </a:rPr>
            </a:br>
            <a:r>
              <a:rPr lang="en-US" dirty="0">
                <a:solidFill>
                  <a:srgbClr val="7DA7D9"/>
                </a:solidFill>
              </a:rPr>
              <a:t>http://files.is.tue.mpg.de/jgall/tutorials/visionRGBD13.html </a:t>
            </a:r>
            <a:r>
              <a:rPr lang="en-US" dirty="0" smtClean="0">
                <a:solidFill>
                  <a:srgbClr val="7DA7D9"/>
                </a:solidFill>
              </a:rPr>
              <a:t>]</a:t>
            </a:r>
            <a:endParaRPr lang="en-US" dirty="0">
              <a:solidFill>
                <a:srgbClr val="7DA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MSR Action3D </a:t>
            </a: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Dataset: 20 actions, 7 subjects, 3 trials, 24k frames @ 15fps 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272256" y="5958485"/>
            <a:ext cx="859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W. Li et al. </a:t>
            </a:r>
            <a:r>
              <a:rPr lang="en-US" b="1" dirty="0">
                <a:solidFill>
                  <a:srgbClr val="7DA7D9"/>
                </a:solidFill>
              </a:rPr>
              <a:t>Action recognition based on a bag of 3d </a:t>
            </a:r>
            <a:r>
              <a:rPr lang="en-US" b="1" dirty="0" smtClean="0">
                <a:solidFill>
                  <a:srgbClr val="7DA7D9"/>
                </a:solidFill>
              </a:rPr>
              <a:t>points. </a:t>
            </a:r>
            <a:r>
              <a:rPr lang="en-US" dirty="0" smtClean="0">
                <a:solidFill>
                  <a:srgbClr val="7DA7D9"/>
                </a:solidFill>
              </a:rPr>
              <a:t>HAU3D 2010</a:t>
            </a:r>
            <a:r>
              <a:rPr lang="en-US" dirty="0">
                <a:solidFill>
                  <a:srgbClr val="7DA7D9"/>
                </a:solidFill>
              </a:rPr>
              <a:t/>
            </a:r>
            <a:br>
              <a:rPr lang="en-US" dirty="0">
                <a:solidFill>
                  <a:srgbClr val="7DA7D9"/>
                </a:solidFill>
              </a:rPr>
            </a:br>
            <a:r>
              <a:rPr lang="en-US" dirty="0">
                <a:solidFill>
                  <a:srgbClr val="7DA7D9"/>
                </a:solidFill>
              </a:rPr>
              <a:t>available at http://</a:t>
            </a:r>
            <a:r>
              <a:rPr lang="en-US" dirty="0" smtClean="0">
                <a:solidFill>
                  <a:srgbClr val="7DA7D9"/>
                </a:solidFill>
              </a:rPr>
              <a:t>research.microsoft.com/en-us/um/people/zliu/actionrecorsrc ]</a:t>
            </a:r>
            <a:endParaRPr lang="en-US" dirty="0">
              <a:solidFill>
                <a:srgbClr val="7DA7D9"/>
              </a:solidFill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631136" y="2346234"/>
            <a:ext cx="3881727" cy="3727872"/>
            <a:chOff x="333623" y="2286859"/>
            <a:chExt cx="4487759" cy="430988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21"/>
            <a:stretch/>
          </p:blipFill>
          <p:spPr>
            <a:xfrm>
              <a:off x="333623" y="2286859"/>
              <a:ext cx="4487759" cy="220937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/>
            <a:stretch/>
          </p:blipFill>
          <p:spPr>
            <a:xfrm>
              <a:off x="343271" y="4387369"/>
              <a:ext cx="4478111" cy="2209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56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Silhouette Posture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4572000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Project depth maps</a:t>
            </a:r>
          </a:p>
          <a:p>
            <a:r>
              <a:rPr lang="en-US" sz="2400" dirty="0" smtClean="0"/>
              <a:t>Select 3D points as pose representation</a:t>
            </a:r>
          </a:p>
          <a:p>
            <a:r>
              <a:rPr lang="en-US" sz="2400" dirty="0" smtClean="0"/>
              <a:t>Gaussian </a:t>
            </a:r>
            <a:r>
              <a:rPr lang="en-US" sz="2400" dirty="0"/>
              <a:t>Mixture </a:t>
            </a:r>
            <a:r>
              <a:rPr lang="en-US" sz="2400" dirty="0" smtClean="0"/>
              <a:t>Model to model spatial locations of points </a:t>
            </a:r>
          </a:p>
          <a:p>
            <a:r>
              <a:rPr lang="en-US" sz="2400" dirty="0" smtClean="0"/>
              <a:t>Action Graph: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272256" y="6112860"/>
            <a:ext cx="85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W. Li et al. </a:t>
            </a:r>
            <a:r>
              <a:rPr lang="en-US" b="1" dirty="0">
                <a:solidFill>
                  <a:srgbClr val="7DA7D9"/>
                </a:solidFill>
              </a:rPr>
              <a:t>Action recognition based on a bag of 3d </a:t>
            </a:r>
            <a:r>
              <a:rPr lang="en-US" b="1" dirty="0" smtClean="0">
                <a:solidFill>
                  <a:srgbClr val="7DA7D9"/>
                </a:solidFill>
              </a:rPr>
              <a:t>points. </a:t>
            </a:r>
            <a:r>
              <a:rPr lang="en-US" dirty="0" smtClean="0">
                <a:solidFill>
                  <a:srgbClr val="7DA7D9"/>
                </a:solidFill>
              </a:rPr>
              <a:t>HAU3D 2010 ]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875" y="1844675"/>
            <a:ext cx="4640630" cy="401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2" y="4425536"/>
            <a:ext cx="3277590" cy="168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13336" y="1733797"/>
            <a:ext cx="2830664" cy="437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" y="3195390"/>
            <a:ext cx="8284191" cy="3090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Space-Time Occupancy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823753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Silhouettes are sensitive to occlusion and noise</a:t>
            </a:r>
          </a:p>
          <a:p>
            <a:r>
              <a:rPr lang="en-US" sz="2400" dirty="0" smtClean="0"/>
              <a:t>Clip (5 frames) as 4D </a:t>
            </a:r>
            <a:r>
              <a:rPr lang="en-US" sz="2400" dirty="0" err="1" smtClean="0"/>
              <a:t>spatio</a:t>
            </a:r>
            <a:r>
              <a:rPr lang="en-US" sz="2400" dirty="0" smtClean="0"/>
              <a:t>-temporal grid </a:t>
            </a:r>
          </a:p>
          <a:p>
            <a:r>
              <a:rPr lang="en-US" sz="2400" dirty="0" smtClean="0"/>
              <a:t>Feature vector: Number of points per cell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95350" y="5999429"/>
            <a:ext cx="635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</a:t>
            </a:r>
            <a:r>
              <a:rPr lang="en-US" dirty="0">
                <a:solidFill>
                  <a:srgbClr val="7DA7D9"/>
                </a:solidFill>
              </a:rPr>
              <a:t>A. </a:t>
            </a:r>
            <a:r>
              <a:rPr lang="en-US" dirty="0" smtClean="0">
                <a:solidFill>
                  <a:srgbClr val="7DA7D9"/>
                </a:solidFill>
              </a:rPr>
              <a:t>Vieira et al. </a:t>
            </a:r>
            <a:r>
              <a:rPr lang="en-US" b="1" dirty="0">
                <a:solidFill>
                  <a:srgbClr val="7DA7D9"/>
                </a:solidFill>
              </a:rPr>
              <a:t>STOP: Space-Time Occupancy Patterns for 3D Action Recognition from </a:t>
            </a:r>
            <a:r>
              <a:rPr lang="en-US" b="1" dirty="0" smtClean="0">
                <a:solidFill>
                  <a:srgbClr val="7DA7D9"/>
                </a:solidFill>
              </a:rPr>
              <a:t>Depth Map Sequences. </a:t>
            </a:r>
            <a:r>
              <a:rPr lang="en-US" dirty="0" smtClean="0">
                <a:solidFill>
                  <a:srgbClr val="7DA7D9"/>
                </a:solidFill>
              </a:rPr>
              <a:t>LNCS 2012 ]</a:t>
            </a:r>
            <a:endParaRPr lang="en-US" dirty="0">
              <a:solidFill>
                <a:srgbClr val="7DA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4"/>
          <a:stretch/>
        </p:blipFill>
        <p:spPr>
          <a:xfrm>
            <a:off x="5583181" y="1844675"/>
            <a:ext cx="3560819" cy="43091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3181" y="3190875"/>
            <a:ext cx="3465569" cy="2986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</a:t>
            </a:r>
            <a:r>
              <a:rPr lang="en-US" dirty="0"/>
              <a:t>Occupancy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5583181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Compute occupancy </a:t>
            </a:r>
            <a:r>
              <a:rPr lang="en-US" sz="2400" dirty="0"/>
              <a:t>p</a:t>
            </a:r>
            <a:r>
              <a:rPr lang="en-US" sz="2400" dirty="0" smtClean="0"/>
              <a:t>atterns from </a:t>
            </a:r>
            <a:r>
              <a:rPr lang="en-US" sz="2400" dirty="0" err="1" smtClean="0"/>
              <a:t>spatio</a:t>
            </a:r>
            <a:r>
              <a:rPr lang="en-US" sz="2400" dirty="0" smtClean="0"/>
              <a:t>-temporal </a:t>
            </a:r>
            <a:r>
              <a:rPr lang="en-US" sz="2400" dirty="0" err="1" smtClean="0"/>
              <a:t>subvolumes</a:t>
            </a:r>
            <a:endParaRPr lang="en-US" sz="2400" dirty="0" smtClean="0"/>
          </a:p>
          <a:p>
            <a:r>
              <a:rPr lang="en-US" sz="2400" dirty="0" smtClean="0"/>
              <a:t>Select </a:t>
            </a:r>
            <a:r>
              <a:rPr lang="en-US" sz="2400" dirty="0" err="1" smtClean="0"/>
              <a:t>subvolumes</a:t>
            </a:r>
            <a:r>
              <a:rPr lang="en-US" sz="2400" dirty="0" smtClean="0"/>
              <a:t> based on Within-class scatter matrix (S</a:t>
            </a:r>
            <a:r>
              <a:rPr lang="en-US" sz="2400" baseline="-25000" dirty="0" smtClean="0"/>
              <a:t>W</a:t>
            </a:r>
            <a:r>
              <a:rPr lang="en-US" sz="2400" dirty="0" smtClean="0"/>
              <a:t>) and  Between-class scatter matrix (S</a:t>
            </a:r>
            <a:r>
              <a:rPr lang="en-US" sz="2400" baseline="-25000" dirty="0" smtClean="0"/>
              <a:t>B</a:t>
            </a:r>
            <a:r>
              <a:rPr lang="en-US" sz="2400" dirty="0" smtClean="0"/>
              <a:t>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Sparse coding + SVM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6153804"/>
            <a:ext cx="91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J. Wang et al</a:t>
            </a:r>
            <a:r>
              <a:rPr lang="en-US" b="1" dirty="0" smtClean="0">
                <a:solidFill>
                  <a:srgbClr val="7DA7D9"/>
                </a:solidFill>
              </a:rPr>
              <a:t>. </a:t>
            </a:r>
            <a:r>
              <a:rPr lang="en-US" b="1" dirty="0">
                <a:solidFill>
                  <a:srgbClr val="7DA7D9"/>
                </a:solidFill>
              </a:rPr>
              <a:t>Robust 3d action </a:t>
            </a:r>
            <a:r>
              <a:rPr lang="en-US" b="1" dirty="0" smtClean="0">
                <a:solidFill>
                  <a:srgbClr val="7DA7D9"/>
                </a:solidFill>
              </a:rPr>
              <a:t>recognition with </a:t>
            </a:r>
            <a:r>
              <a:rPr lang="en-US" b="1" dirty="0">
                <a:solidFill>
                  <a:srgbClr val="7DA7D9"/>
                </a:solidFill>
              </a:rPr>
              <a:t>random occupancy </a:t>
            </a:r>
            <a:r>
              <a:rPr lang="en-US" b="1" dirty="0" smtClean="0">
                <a:solidFill>
                  <a:srgbClr val="7DA7D9"/>
                </a:solidFill>
              </a:rPr>
              <a:t>patterns. </a:t>
            </a:r>
            <a:r>
              <a:rPr lang="en-US" dirty="0" smtClean="0">
                <a:solidFill>
                  <a:srgbClr val="7DA7D9"/>
                </a:solidFill>
              </a:rPr>
              <a:t>ECCV 2012 ]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82" y="3901786"/>
            <a:ext cx="12573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82" y="4627269"/>
            <a:ext cx="415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82" y="5115816"/>
            <a:ext cx="3467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583181" y="4201823"/>
            <a:ext cx="3465569" cy="195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Motion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44675"/>
            <a:ext cx="4106188" cy="42814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Project depth maps and compute differences: 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HOG + SVM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3792" y="5987553"/>
            <a:ext cx="605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DA7D9"/>
                </a:solidFill>
              </a:rPr>
              <a:t>[ X. Yang et al. </a:t>
            </a:r>
            <a:r>
              <a:rPr lang="en-US" b="1" dirty="0">
                <a:solidFill>
                  <a:srgbClr val="7DA7D9"/>
                </a:solidFill>
              </a:rPr>
              <a:t>Recognizing actions using depth </a:t>
            </a:r>
            <a:r>
              <a:rPr lang="en-US" b="1" dirty="0" smtClean="0">
                <a:solidFill>
                  <a:srgbClr val="7DA7D9"/>
                </a:solidFill>
              </a:rPr>
              <a:t>motion maps-based </a:t>
            </a:r>
            <a:r>
              <a:rPr lang="en-US" b="1" dirty="0">
                <a:solidFill>
                  <a:srgbClr val="7DA7D9"/>
                </a:solidFill>
              </a:rPr>
              <a:t>histograms </a:t>
            </a:r>
            <a:r>
              <a:rPr lang="en-US" b="1" dirty="0" smtClean="0">
                <a:solidFill>
                  <a:srgbClr val="7DA7D9"/>
                </a:solidFill>
              </a:rPr>
              <a:t>of </a:t>
            </a:r>
            <a:r>
              <a:rPr lang="en-US" b="1" dirty="0">
                <a:solidFill>
                  <a:srgbClr val="7DA7D9"/>
                </a:solidFill>
              </a:rPr>
              <a:t>oriented </a:t>
            </a:r>
            <a:r>
              <a:rPr lang="en-US" b="1" dirty="0" smtClean="0">
                <a:solidFill>
                  <a:srgbClr val="7DA7D9"/>
                </a:solidFill>
              </a:rPr>
              <a:t>gradients.  </a:t>
            </a:r>
            <a:r>
              <a:rPr lang="en-US" dirty="0" smtClean="0">
                <a:solidFill>
                  <a:srgbClr val="7DA7D9"/>
                </a:solidFill>
              </a:rPr>
              <a:t>ICM 2012 ]</a:t>
            </a:r>
            <a:endParaRPr lang="en-US" dirty="0">
              <a:solidFill>
                <a:srgbClr val="7DA7D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88" y="1591373"/>
            <a:ext cx="5037812" cy="439618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38" y="2724150"/>
            <a:ext cx="2952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3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865</Words>
  <Application>Microsoft Office PowerPoint</Application>
  <PresentationFormat>On-screen Show (4:3)</PresentationFormat>
  <Paragraphs>101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Benutzerdefiniertes Design</vt:lpstr>
      <vt:lpstr>1_Benutzerdefiniertes Design</vt:lpstr>
      <vt:lpstr>2_Benutzerdefiniertes Design</vt:lpstr>
      <vt:lpstr>Action Recognition </vt:lpstr>
      <vt:lpstr>Announcement</vt:lpstr>
      <vt:lpstr>Action Recognition</vt:lpstr>
      <vt:lpstr>Action Recognition</vt:lpstr>
      <vt:lpstr>MSR Action3D Dataset</vt:lpstr>
      <vt:lpstr>Silhouette Posture</vt:lpstr>
      <vt:lpstr>Space-Time Occupancy Patterns</vt:lpstr>
      <vt:lpstr>Random Occupancy Patterns</vt:lpstr>
      <vt:lpstr>Depth Motion Maps</vt:lpstr>
      <vt:lpstr>Histogram of 4D Surface Normals</vt:lpstr>
      <vt:lpstr>Depth and Color</vt:lpstr>
      <vt:lpstr>Joints as Feature</vt:lpstr>
      <vt:lpstr>HMMs</vt:lpstr>
      <vt:lpstr>Histogram of 3D Joint Locations</vt:lpstr>
      <vt:lpstr>EigenJoints</vt:lpstr>
      <vt:lpstr>Relational Pose Features</vt:lpstr>
      <vt:lpstr>Depth and Joints</vt:lpstr>
      <vt:lpstr>Pose and Objects</vt:lpstr>
      <vt:lpstr>Thank you for your attention.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ddc</dc:creator>
  <cp:lastModifiedBy>gall</cp:lastModifiedBy>
  <cp:revision>241</cp:revision>
  <dcterms:created xsi:type="dcterms:W3CDTF">2012-10-15T18:23:15Z</dcterms:created>
  <dcterms:modified xsi:type="dcterms:W3CDTF">2013-06-24T05:01:01Z</dcterms:modified>
</cp:coreProperties>
</file>